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8" r:id="rId2"/>
    <p:sldId id="267" r:id="rId3"/>
    <p:sldId id="365" r:id="rId4"/>
    <p:sldId id="366" r:id="rId5"/>
    <p:sldId id="367" r:id="rId6"/>
    <p:sldId id="368" r:id="rId7"/>
    <p:sldId id="369" r:id="rId8"/>
    <p:sldId id="259" r:id="rId9"/>
    <p:sldId id="370" r:id="rId10"/>
    <p:sldId id="371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286" r:id="rId44"/>
    <p:sldId id="388" r:id="rId45"/>
    <p:sldId id="288" r:id="rId46"/>
    <p:sldId id="289" r:id="rId47"/>
    <p:sldId id="389" r:id="rId48"/>
    <p:sldId id="269" r:id="rId49"/>
    <p:sldId id="287" r:id="rId50"/>
    <p:sldId id="348" r:id="rId51"/>
    <p:sldId id="351" r:id="rId52"/>
    <p:sldId id="352" r:id="rId53"/>
    <p:sldId id="353" r:id="rId54"/>
    <p:sldId id="354" r:id="rId55"/>
    <p:sldId id="355" r:id="rId56"/>
    <p:sldId id="297" r:id="rId57"/>
    <p:sldId id="298" r:id="rId58"/>
    <p:sldId id="356" r:id="rId59"/>
    <p:sldId id="350" r:id="rId60"/>
    <p:sldId id="349" r:id="rId61"/>
    <p:sldId id="357" r:id="rId62"/>
    <p:sldId id="358" r:id="rId63"/>
    <p:sldId id="360" r:id="rId64"/>
    <p:sldId id="364" r:id="rId65"/>
    <p:sldId id="359" r:id="rId66"/>
    <p:sldId id="361" r:id="rId67"/>
    <p:sldId id="362" r:id="rId68"/>
    <p:sldId id="363" r:id="rId69"/>
    <p:sldId id="260" r:id="rId70"/>
    <p:sldId id="261" r:id="rId71"/>
    <p:sldId id="262" r:id="rId72"/>
    <p:sldId id="263" r:id="rId73"/>
    <p:sldId id="264" r:id="rId74"/>
    <p:sldId id="265" r:id="rId75"/>
    <p:sldId id="266" r:id="rId76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88C"/>
    <a:srgbClr val="FBDEFE"/>
    <a:srgbClr val="EC62F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94609"/>
  </p:normalViewPr>
  <p:slideViewPr>
    <p:cSldViewPr snapToGrid="0">
      <p:cViewPr varScale="1">
        <p:scale>
          <a:sx n="93" d="100"/>
          <a:sy n="93" d="100"/>
        </p:scale>
        <p:origin x="21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F66B8ED-9CED-451E-9C5F-AD9B571E662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0811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9260DDC-CCB9-47A5-872B-6289C60158F8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556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27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ja-JP" altLang="en-US">
                <a:latin typeface="Arial" panose="020B0604020202020204" pitchFamily="34" charset="0"/>
              </a:rPr>
              <a:t>道具の紹介もする。ドライバー、ナットドライバー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223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28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019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29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2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30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7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31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513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733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33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95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34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218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35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99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36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0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75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37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379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38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42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39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586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40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5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41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95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37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43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99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44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78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45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007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46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40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343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48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017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9104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3367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1871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3511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78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19597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2080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0562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15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64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3471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49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626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66B8ED-9CED-451E-9C5F-AD9B571E6622}" type="slidenum">
              <a:rPr lang="en-GB" altLang="en-US" smtClean="0"/>
              <a:pPr>
                <a:defRPr/>
              </a:pPr>
              <a:t>65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78400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4766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66B8ED-9CED-451E-9C5F-AD9B571E6622}" type="slidenum">
              <a:rPr lang="en-GB" altLang="en-US" smtClean="0"/>
              <a:pPr>
                <a:defRPr/>
              </a:pPr>
              <a:t>67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71567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66B8ED-9CED-451E-9C5F-AD9B571E6622}" type="slidenum">
              <a:rPr lang="en-GB" altLang="en-US" smtClean="0"/>
              <a:pPr>
                <a:defRPr/>
              </a:pPr>
              <a:t>68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71271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E06782-174A-46AC-B009-974E4EA62A7E}" type="slidenum">
              <a:rPr lang="en-GB" altLang="en-US"/>
              <a:pPr>
                <a:spcBef>
                  <a:spcPct val="0"/>
                </a:spcBef>
              </a:pPr>
              <a:t>69</a:t>
            </a:fld>
            <a:endParaRPr lang="en-GB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586341-35DC-4EBC-9EB7-BACC9569A829}" type="slidenum">
              <a:rPr lang="en-GB" altLang="en-US"/>
              <a:pPr>
                <a:spcBef>
                  <a:spcPct val="0"/>
                </a:spcBef>
              </a:pPr>
              <a:t>70</a:t>
            </a:fld>
            <a:endParaRPr lang="en-GB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241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07C8D9-83CC-473B-A73A-E67D3476E9A6}" type="slidenum">
              <a:rPr lang="en-GB" altLang="en-US"/>
              <a:pPr>
                <a:spcBef>
                  <a:spcPct val="0"/>
                </a:spcBef>
              </a:pPr>
              <a:t>71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431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785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93A742-C4D7-4A0E-AEB8-B0A273773664}" type="slidenum">
              <a:rPr lang="en-GB" altLang="en-US"/>
              <a:pPr>
                <a:spcBef>
                  <a:spcPct val="0"/>
                </a:spcBef>
              </a:pPr>
              <a:t>72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9143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07BCFA-13E6-4C5B-97E7-5C8B14E1EB95}" type="slidenum">
              <a:rPr lang="en-GB" altLang="en-US"/>
              <a:pPr>
                <a:spcBef>
                  <a:spcPct val="0"/>
                </a:spcBef>
              </a:pPr>
              <a:t>73</a:t>
            </a:fld>
            <a:endParaRPr lang="en-GB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470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B1D1D3-F73E-4E5B-B607-346A9669339D}" type="slidenum">
              <a:rPr lang="en-GB" altLang="en-US"/>
              <a:pPr>
                <a:spcBef>
                  <a:spcPct val="0"/>
                </a:spcBef>
              </a:pPr>
              <a:t>74</a:t>
            </a:fld>
            <a:endParaRPr lang="en-GB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768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5F1290-5B62-4068-836E-2FC7F628775E}" type="slidenum">
              <a:rPr lang="en-GB" altLang="en-US"/>
              <a:pPr>
                <a:spcBef>
                  <a:spcPct val="0"/>
                </a:spcBef>
              </a:pPr>
              <a:t>75</a:t>
            </a:fld>
            <a:endParaRPr lang="en-GB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14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76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1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303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9FA892-8DC1-414A-B4CD-6B430937757B}" type="slidenum">
              <a:rPr lang="en-GB" altLang="en-US"/>
              <a:pPr>
                <a:spcBef>
                  <a:spcPct val="0"/>
                </a:spcBef>
              </a:pPr>
              <a:t>9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93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B60347-B352-488C-9921-60E0545F2A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259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2B03D-115C-40C5-8F2A-3287E2D84CC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261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52C0C-4763-45C2-885E-90BD90DFDA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7569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B96F4-D735-4F5B-9109-564A9475645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81683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7756-48CA-4876-9BA2-23E70924343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5618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FEF1E-CF68-4EA5-BB26-AD8B780FD8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0147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D3860-498A-4731-97A5-1E2C6FF327B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8518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BACCD-5435-4F9E-91CF-DAB637E97EC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827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5BECA-8CEC-46AE-AB4B-0260EE90233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796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B268C-DE3A-48AB-A13C-F2D78F231C5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239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42DAE-678A-46DF-BED6-0D84F98BE21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8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6A3B6-4A6D-4FED-BBD5-4A2028E00E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314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7DF14-EDC5-4815-B5F0-EADF3DE4C56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303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B265254A-072E-4FA7-ACC6-6B8D9C0263D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1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magazine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52487" y="2231448"/>
            <a:ext cx="8291513" cy="1470025"/>
          </a:xfrm>
        </p:spPr>
        <p:txBody>
          <a:bodyPr/>
          <a:lstStyle/>
          <a:p>
            <a:pPr eaLnBrk="1" hangingPunct="1"/>
            <a:r>
              <a:rPr lang="ja-JP" altLang="en-US" sz="5400" dirty="0"/>
              <a:t>とどけ！光呪文の杖！</a:t>
            </a:r>
            <a:endParaRPr lang="en-GB" altLang="en-US" sz="54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45255" y="1182081"/>
            <a:ext cx="6221413" cy="4545793"/>
          </a:xfrm>
        </p:spPr>
        <p:txBody>
          <a:bodyPr/>
          <a:lstStyle/>
          <a:p>
            <a:pPr algn="l" eaLnBrk="1" hangingPunct="1"/>
            <a:r>
              <a:rPr lang="ja-JP" altLang="en-US" sz="3600" i="1" dirty="0"/>
              <a:t>親子プログラミング教室</a:t>
            </a:r>
            <a:endParaRPr lang="en-GB" altLang="en-US" sz="3600" i="1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10031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光のとくちょう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1783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AD5EE9C-DC8A-0CC7-0160-28AEB110F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1336" y="2388094"/>
            <a:ext cx="2491667" cy="186875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光はひろがる</a:t>
            </a:r>
            <a:endParaRPr lang="en-US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568C235F-6A90-58E0-DBC2-01F0E1F50BAB}"/>
              </a:ext>
            </a:extLst>
          </p:cNvPr>
          <p:cNvSpPr/>
          <p:nvPr/>
        </p:nvSpPr>
        <p:spPr>
          <a:xfrm>
            <a:off x="3444536" y="2984747"/>
            <a:ext cx="4358936" cy="675443"/>
          </a:xfrm>
          <a:prstGeom prst="rightArrow">
            <a:avLst/>
          </a:prstGeom>
          <a:solidFill>
            <a:srgbClr val="F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DF163340-D8DC-B1C0-AC0B-FB4CCF5C4568}"/>
              </a:ext>
            </a:extLst>
          </p:cNvPr>
          <p:cNvSpPr/>
          <p:nvPr/>
        </p:nvSpPr>
        <p:spPr>
          <a:xfrm rot="20794200">
            <a:off x="3274776" y="1812342"/>
            <a:ext cx="4358936" cy="675443"/>
          </a:xfrm>
          <a:prstGeom prst="rightArrow">
            <a:avLst/>
          </a:prstGeom>
          <a:solidFill>
            <a:srgbClr val="F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D8634860-8408-2935-F8DC-8A03240F7D36}"/>
              </a:ext>
            </a:extLst>
          </p:cNvPr>
          <p:cNvSpPr/>
          <p:nvPr/>
        </p:nvSpPr>
        <p:spPr>
          <a:xfrm rot="805800" flipV="1">
            <a:off x="3274777" y="4169684"/>
            <a:ext cx="4358936" cy="675443"/>
          </a:xfrm>
          <a:prstGeom prst="rightArrow">
            <a:avLst/>
          </a:prstGeom>
          <a:solidFill>
            <a:srgbClr val="F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039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AD5EE9C-DC8A-0CC7-0160-28AEB110F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474" y="2986626"/>
            <a:ext cx="895579" cy="67168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光はひろがる</a:t>
            </a:r>
            <a:endParaRPr lang="en-US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568C235F-6A90-58E0-DBC2-01F0E1F50BAB}"/>
              </a:ext>
            </a:extLst>
          </p:cNvPr>
          <p:cNvSpPr/>
          <p:nvPr/>
        </p:nvSpPr>
        <p:spPr>
          <a:xfrm>
            <a:off x="2065132" y="2984748"/>
            <a:ext cx="4358936" cy="675443"/>
          </a:xfrm>
          <a:prstGeom prst="rightArrow">
            <a:avLst/>
          </a:prstGeom>
          <a:gradFill flip="none" rotWithShape="1">
            <a:gsLst>
              <a:gs pos="0">
                <a:srgbClr val="614403"/>
              </a:gs>
              <a:gs pos="39000">
                <a:schemeClr val="accent3">
                  <a:lumMod val="5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DF163340-D8DC-B1C0-AC0B-FB4CCF5C4568}"/>
              </a:ext>
            </a:extLst>
          </p:cNvPr>
          <p:cNvSpPr/>
          <p:nvPr/>
        </p:nvSpPr>
        <p:spPr>
          <a:xfrm rot="20794200">
            <a:off x="1895372" y="1812343"/>
            <a:ext cx="4358936" cy="675443"/>
          </a:xfrm>
          <a:prstGeom prst="rightArrow">
            <a:avLst/>
          </a:prstGeom>
          <a:gradFill flip="none" rotWithShape="1">
            <a:gsLst>
              <a:gs pos="0">
                <a:srgbClr val="614403"/>
              </a:gs>
              <a:gs pos="39000">
                <a:schemeClr val="accent3">
                  <a:lumMod val="5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D8634860-8408-2935-F8DC-8A03240F7D36}"/>
              </a:ext>
            </a:extLst>
          </p:cNvPr>
          <p:cNvSpPr/>
          <p:nvPr/>
        </p:nvSpPr>
        <p:spPr>
          <a:xfrm rot="805800" flipV="1">
            <a:off x="1895373" y="4169685"/>
            <a:ext cx="4358936" cy="675443"/>
          </a:xfrm>
          <a:prstGeom prst="rightArrow">
            <a:avLst/>
          </a:prstGeom>
          <a:gradFill flip="none" rotWithShape="1">
            <a:gsLst>
              <a:gs pos="0">
                <a:srgbClr val="614403"/>
              </a:gs>
              <a:gs pos="39000">
                <a:schemeClr val="accent3">
                  <a:lumMod val="5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3818A183-8947-57BF-9EB4-A46707BF9326}"/>
              </a:ext>
            </a:extLst>
          </p:cNvPr>
          <p:cNvSpPr/>
          <p:nvPr/>
        </p:nvSpPr>
        <p:spPr>
          <a:xfrm>
            <a:off x="1633491" y="3080551"/>
            <a:ext cx="79899" cy="48827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32BB32D9-EFBD-8EF4-199E-097997A79DF3}"/>
              </a:ext>
            </a:extLst>
          </p:cNvPr>
          <p:cNvSpPr/>
          <p:nvPr/>
        </p:nvSpPr>
        <p:spPr>
          <a:xfrm>
            <a:off x="6711517" y="1462088"/>
            <a:ext cx="555950" cy="3756571"/>
          </a:xfrm>
          <a:prstGeom prst="ellipse">
            <a:avLst/>
          </a:prstGeom>
          <a:solidFill>
            <a:srgbClr val="523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38A48E-CE3B-66DE-7AA2-598B50433ABD}"/>
              </a:ext>
            </a:extLst>
          </p:cNvPr>
          <p:cNvSpPr txBox="1"/>
          <p:nvPr/>
        </p:nvSpPr>
        <p:spPr>
          <a:xfrm>
            <a:off x="768536" y="25786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あかるい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F9A0CD-BD28-DD9E-1A2E-66E3177319AC}"/>
              </a:ext>
            </a:extLst>
          </p:cNvPr>
          <p:cNvSpPr txBox="1"/>
          <p:nvPr/>
        </p:nvSpPr>
        <p:spPr>
          <a:xfrm>
            <a:off x="7120147" y="10927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くらい</a:t>
            </a:r>
          </a:p>
        </p:txBody>
      </p:sp>
    </p:spTree>
    <p:extLst>
      <p:ext uri="{BB962C8B-B14F-4D97-AF65-F5344CB8AC3E}">
        <p14:creationId xmlns:p14="http://schemas.microsoft.com/office/powerpoint/2010/main" val="78270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AD5EE9C-DC8A-0CC7-0160-28AEB110F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9555" y="3250504"/>
            <a:ext cx="341256" cy="25594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光はひろがる</a:t>
            </a:r>
            <a:endParaRPr lang="en-US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32BB32D9-EFBD-8EF4-199E-097997A79DF3}"/>
              </a:ext>
            </a:extLst>
          </p:cNvPr>
          <p:cNvSpPr/>
          <p:nvPr/>
        </p:nvSpPr>
        <p:spPr>
          <a:xfrm>
            <a:off x="7003034" y="1462088"/>
            <a:ext cx="555950" cy="3756571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F9A0CD-BD28-DD9E-1A2E-66E3177319AC}"/>
              </a:ext>
            </a:extLst>
          </p:cNvPr>
          <p:cNvSpPr txBox="1"/>
          <p:nvPr/>
        </p:nvSpPr>
        <p:spPr>
          <a:xfrm>
            <a:off x="7133075" y="32078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光がとどかない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F957FACC-E6E3-DE82-0EB0-E6F883F28708}"/>
              </a:ext>
            </a:extLst>
          </p:cNvPr>
          <p:cNvSpPr/>
          <p:nvPr/>
        </p:nvSpPr>
        <p:spPr>
          <a:xfrm>
            <a:off x="910269" y="3258824"/>
            <a:ext cx="5660903" cy="250156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2">
                  <a:lumMod val="25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BD9CE1E-4365-792E-543D-D4FB040DB23B}"/>
              </a:ext>
            </a:extLst>
          </p:cNvPr>
          <p:cNvSpPr/>
          <p:nvPr/>
        </p:nvSpPr>
        <p:spPr>
          <a:xfrm rot="20794200">
            <a:off x="828578" y="2436245"/>
            <a:ext cx="5660903" cy="250156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2">
                  <a:lumMod val="25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433E3E56-C386-EC71-18F1-402F4FD332BB}"/>
              </a:ext>
            </a:extLst>
          </p:cNvPr>
          <p:cNvSpPr/>
          <p:nvPr/>
        </p:nvSpPr>
        <p:spPr>
          <a:xfrm rot="805800" flipV="1">
            <a:off x="828578" y="4082972"/>
            <a:ext cx="5660903" cy="250156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2">
                  <a:lumMod val="25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DD765C72-B6FC-D245-0236-3457B64655A7}"/>
              </a:ext>
            </a:extLst>
          </p:cNvPr>
          <p:cNvSpPr/>
          <p:nvPr/>
        </p:nvSpPr>
        <p:spPr>
          <a:xfrm>
            <a:off x="113839" y="221077"/>
            <a:ext cx="2401151" cy="1143000"/>
          </a:xfrm>
          <a:prstGeom prst="wedgeRoundRectCallout">
            <a:avLst>
              <a:gd name="adj1" fmla="val 14291"/>
              <a:gd name="adj2" fmla="val 9434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懐中電灯を使って</a:t>
            </a:r>
            <a:endParaRPr kumimoji="1" lang="en-US" altLang="ja-JP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実演</a:t>
            </a:r>
          </a:p>
        </p:txBody>
      </p:sp>
    </p:spTree>
    <p:extLst>
      <p:ext uri="{BB962C8B-B14F-4D97-AF65-F5344CB8AC3E}">
        <p14:creationId xmlns:p14="http://schemas.microsoft.com/office/powerpoint/2010/main" val="376656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520750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どうやったらとおくにとどく？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139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どうやったらとおくにとどく？</a:t>
            </a:r>
            <a:endParaRPr lang="en-US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6B776B4-AD51-4057-32E6-C12E0FB46B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39" y="2008872"/>
            <a:ext cx="2091934" cy="205266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92BC401-12F5-FB8C-ADB2-D5B19F15AE24}"/>
              </a:ext>
            </a:extLst>
          </p:cNvPr>
          <p:cNvSpPr txBox="1"/>
          <p:nvPr/>
        </p:nvSpPr>
        <p:spPr>
          <a:xfrm>
            <a:off x="1442102" y="40717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2"/>
                </a:solidFill>
              </a:rPr>
              <a:t>かがみ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94FCD9D-11E0-AFE2-249E-4DC096B3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71" y="2249525"/>
            <a:ext cx="1334846" cy="181200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DE2A132-AFB9-1E27-910A-7C5B2DFAA81B}"/>
              </a:ext>
            </a:extLst>
          </p:cNvPr>
          <p:cNvSpPr txBox="1"/>
          <p:nvPr/>
        </p:nvSpPr>
        <p:spPr>
          <a:xfrm>
            <a:off x="3860533" y="40717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2"/>
                </a:solidFill>
              </a:rPr>
              <a:t>レンズ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8A0492D-7170-526B-0E16-69299348238C}"/>
              </a:ext>
            </a:extLst>
          </p:cNvPr>
          <p:cNvSpPr txBox="1"/>
          <p:nvPr/>
        </p:nvSpPr>
        <p:spPr>
          <a:xfrm>
            <a:off x="6665922" y="40717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bg2"/>
                </a:solidFill>
              </a:rPr>
              <a:t>つつ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745FA0A-9DFF-73FA-5B20-D15A251D2D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72" y="2392900"/>
            <a:ext cx="2302276" cy="1525258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D24C5367-1BDC-8D0E-FF39-0A3F1DD5057F}"/>
              </a:ext>
            </a:extLst>
          </p:cNvPr>
          <p:cNvSpPr/>
          <p:nvPr/>
        </p:nvSpPr>
        <p:spPr>
          <a:xfrm>
            <a:off x="457200" y="5183695"/>
            <a:ext cx="2401151" cy="1143000"/>
          </a:xfrm>
          <a:prstGeom prst="wedgeRoundRectCallout">
            <a:avLst>
              <a:gd name="adj1" fmla="val 55700"/>
              <a:gd name="adj2" fmla="val -7264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懐中電灯を使って</a:t>
            </a:r>
            <a:endParaRPr kumimoji="1" lang="en-US" altLang="ja-JP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実演</a:t>
            </a:r>
          </a:p>
        </p:txBody>
      </p:sp>
    </p:spTree>
    <p:extLst>
      <p:ext uri="{BB962C8B-B14F-4D97-AF65-F5344CB8AC3E}">
        <p14:creationId xmlns:p14="http://schemas.microsoft.com/office/powerpoint/2010/main" val="52577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レンズのとくちょう</a:t>
            </a:r>
            <a:endParaRPr lang="en-US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7809BC8-05A1-E862-E73F-8F216AB74384}"/>
              </a:ext>
            </a:extLst>
          </p:cNvPr>
          <p:cNvSpPr/>
          <p:nvPr/>
        </p:nvSpPr>
        <p:spPr>
          <a:xfrm>
            <a:off x="4398885" y="2228295"/>
            <a:ext cx="346230" cy="19530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E752E17-C66D-8487-F9EB-F74956BF7A8B}"/>
              </a:ext>
            </a:extLst>
          </p:cNvPr>
          <p:cNvCxnSpPr/>
          <p:nvPr/>
        </p:nvCxnSpPr>
        <p:spPr>
          <a:xfrm>
            <a:off x="1979720" y="2228295"/>
            <a:ext cx="241916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310EA1B-CBC0-0497-B353-AD43E1ED09AC}"/>
              </a:ext>
            </a:extLst>
          </p:cNvPr>
          <p:cNvCxnSpPr/>
          <p:nvPr/>
        </p:nvCxnSpPr>
        <p:spPr>
          <a:xfrm>
            <a:off x="1979720" y="4154750"/>
            <a:ext cx="241916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098C915-C822-62A2-6E88-FB070CEFBA4B}"/>
              </a:ext>
            </a:extLst>
          </p:cNvPr>
          <p:cNvCxnSpPr>
            <a:cxnSpLocks/>
          </p:cNvCxnSpPr>
          <p:nvPr/>
        </p:nvCxnSpPr>
        <p:spPr>
          <a:xfrm>
            <a:off x="4820575" y="2228295"/>
            <a:ext cx="2494625" cy="976544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6DEEF53-F32B-DA1F-CFAC-DC2A258ADC1D}"/>
              </a:ext>
            </a:extLst>
          </p:cNvPr>
          <p:cNvCxnSpPr>
            <a:cxnSpLocks/>
          </p:cNvCxnSpPr>
          <p:nvPr/>
        </p:nvCxnSpPr>
        <p:spPr>
          <a:xfrm flipV="1">
            <a:off x="4820575" y="3204839"/>
            <a:ext cx="2494625" cy="949911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886B193-02BA-9E67-52E5-3D3C6A893D01}"/>
              </a:ext>
            </a:extLst>
          </p:cNvPr>
          <p:cNvCxnSpPr/>
          <p:nvPr/>
        </p:nvCxnSpPr>
        <p:spPr>
          <a:xfrm>
            <a:off x="1979720" y="2716567"/>
            <a:ext cx="241916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25DC8BB-5A59-663A-94DC-F676F2EBDDE0}"/>
              </a:ext>
            </a:extLst>
          </p:cNvPr>
          <p:cNvCxnSpPr/>
          <p:nvPr/>
        </p:nvCxnSpPr>
        <p:spPr>
          <a:xfrm>
            <a:off x="1979720" y="3204839"/>
            <a:ext cx="241916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5A16D1-B79A-81C2-1F9C-31F04E7D708F}"/>
              </a:ext>
            </a:extLst>
          </p:cNvPr>
          <p:cNvCxnSpPr/>
          <p:nvPr/>
        </p:nvCxnSpPr>
        <p:spPr>
          <a:xfrm>
            <a:off x="1979720" y="3679794"/>
            <a:ext cx="241916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048100E-1C44-4B2F-90FF-8DA8E7F9E129}"/>
              </a:ext>
            </a:extLst>
          </p:cNvPr>
          <p:cNvCxnSpPr>
            <a:cxnSpLocks/>
          </p:cNvCxnSpPr>
          <p:nvPr/>
        </p:nvCxnSpPr>
        <p:spPr>
          <a:xfrm>
            <a:off x="4820575" y="2716567"/>
            <a:ext cx="2494625" cy="488272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A0D2BE2-5F38-4958-0987-7F02E99D6952}"/>
              </a:ext>
            </a:extLst>
          </p:cNvPr>
          <p:cNvCxnSpPr>
            <a:cxnSpLocks/>
          </p:cNvCxnSpPr>
          <p:nvPr/>
        </p:nvCxnSpPr>
        <p:spPr>
          <a:xfrm>
            <a:off x="4820575" y="3204839"/>
            <a:ext cx="24946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5919FE3-E3D1-A208-62FB-753AEA22AB68}"/>
              </a:ext>
            </a:extLst>
          </p:cNvPr>
          <p:cNvCxnSpPr>
            <a:cxnSpLocks/>
          </p:cNvCxnSpPr>
          <p:nvPr/>
        </p:nvCxnSpPr>
        <p:spPr>
          <a:xfrm flipV="1">
            <a:off x="4820575" y="3204839"/>
            <a:ext cx="2494625" cy="47495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CDB98EF-1190-ACCA-5B97-B3AB7B8461F2}"/>
              </a:ext>
            </a:extLst>
          </p:cNvPr>
          <p:cNvSpPr txBox="1"/>
          <p:nvPr/>
        </p:nvSpPr>
        <p:spPr>
          <a:xfrm>
            <a:off x="1575016" y="466965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2"/>
                </a:solidFill>
              </a:rPr>
              <a:t>光をまげることができる（屈折）</a:t>
            </a:r>
          </a:p>
        </p:txBody>
      </p:sp>
    </p:spTree>
    <p:extLst>
      <p:ext uri="{BB962C8B-B14F-4D97-AF65-F5344CB8AC3E}">
        <p14:creationId xmlns:p14="http://schemas.microsoft.com/office/powerpoint/2010/main" val="472419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レンズのとくちょう</a:t>
            </a:r>
            <a:endParaRPr lang="en-US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7809BC8-05A1-E862-E73F-8F216AB74384}"/>
              </a:ext>
            </a:extLst>
          </p:cNvPr>
          <p:cNvSpPr/>
          <p:nvPr/>
        </p:nvSpPr>
        <p:spPr>
          <a:xfrm>
            <a:off x="4398885" y="2228295"/>
            <a:ext cx="346230" cy="19530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098C915-C822-62A2-6E88-FB070CEFBA4B}"/>
              </a:ext>
            </a:extLst>
          </p:cNvPr>
          <p:cNvCxnSpPr>
            <a:cxnSpLocks/>
          </p:cNvCxnSpPr>
          <p:nvPr/>
        </p:nvCxnSpPr>
        <p:spPr>
          <a:xfrm>
            <a:off x="4820575" y="2228295"/>
            <a:ext cx="3866225" cy="488272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6DEEF53-F32B-DA1F-CFAC-DC2A258ADC1D}"/>
              </a:ext>
            </a:extLst>
          </p:cNvPr>
          <p:cNvCxnSpPr>
            <a:cxnSpLocks/>
          </p:cNvCxnSpPr>
          <p:nvPr/>
        </p:nvCxnSpPr>
        <p:spPr>
          <a:xfrm flipV="1">
            <a:off x="4820575" y="3679794"/>
            <a:ext cx="3866225" cy="474956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886B193-02BA-9E67-52E5-3D3C6A893D01}"/>
              </a:ext>
            </a:extLst>
          </p:cNvPr>
          <p:cNvCxnSpPr>
            <a:cxnSpLocks/>
          </p:cNvCxnSpPr>
          <p:nvPr/>
        </p:nvCxnSpPr>
        <p:spPr>
          <a:xfrm flipV="1">
            <a:off x="150920" y="2228295"/>
            <a:ext cx="4247965" cy="857388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25DC8BB-5A59-663A-94DC-F676F2EBDDE0}"/>
              </a:ext>
            </a:extLst>
          </p:cNvPr>
          <p:cNvCxnSpPr>
            <a:cxnSpLocks/>
          </p:cNvCxnSpPr>
          <p:nvPr/>
        </p:nvCxnSpPr>
        <p:spPr>
          <a:xfrm>
            <a:off x="150920" y="3204839"/>
            <a:ext cx="424796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5A16D1-B79A-81C2-1F9C-31F04E7D708F}"/>
              </a:ext>
            </a:extLst>
          </p:cNvPr>
          <p:cNvCxnSpPr>
            <a:cxnSpLocks/>
          </p:cNvCxnSpPr>
          <p:nvPr/>
        </p:nvCxnSpPr>
        <p:spPr>
          <a:xfrm>
            <a:off x="150920" y="3320745"/>
            <a:ext cx="4247965" cy="83400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048100E-1C44-4B2F-90FF-8DA8E7F9E129}"/>
              </a:ext>
            </a:extLst>
          </p:cNvPr>
          <p:cNvCxnSpPr>
            <a:cxnSpLocks/>
          </p:cNvCxnSpPr>
          <p:nvPr/>
        </p:nvCxnSpPr>
        <p:spPr>
          <a:xfrm>
            <a:off x="4820575" y="2716567"/>
            <a:ext cx="3866225" cy="26633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A0D2BE2-5F38-4958-0987-7F02E99D6952}"/>
              </a:ext>
            </a:extLst>
          </p:cNvPr>
          <p:cNvCxnSpPr>
            <a:cxnSpLocks/>
          </p:cNvCxnSpPr>
          <p:nvPr/>
        </p:nvCxnSpPr>
        <p:spPr>
          <a:xfrm>
            <a:off x="4820575" y="3204839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5919FE3-E3D1-A208-62FB-753AEA22AB68}"/>
              </a:ext>
            </a:extLst>
          </p:cNvPr>
          <p:cNvCxnSpPr>
            <a:cxnSpLocks/>
          </p:cNvCxnSpPr>
          <p:nvPr/>
        </p:nvCxnSpPr>
        <p:spPr>
          <a:xfrm flipV="1">
            <a:off x="4820575" y="3429000"/>
            <a:ext cx="3866225" cy="250794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CDB98EF-1190-ACCA-5B97-B3AB7B8461F2}"/>
              </a:ext>
            </a:extLst>
          </p:cNvPr>
          <p:cNvSpPr txBox="1"/>
          <p:nvPr/>
        </p:nvSpPr>
        <p:spPr>
          <a:xfrm>
            <a:off x="1575016" y="466965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2"/>
                </a:solidFill>
              </a:rPr>
              <a:t>光をまげることができる（屈折）</a:t>
            </a: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A7F1732-8942-8702-15F5-35C65684FA83}"/>
              </a:ext>
            </a:extLst>
          </p:cNvPr>
          <p:cNvCxnSpPr>
            <a:cxnSpLocks/>
          </p:cNvCxnSpPr>
          <p:nvPr/>
        </p:nvCxnSpPr>
        <p:spPr>
          <a:xfrm flipV="1">
            <a:off x="150920" y="2676618"/>
            <a:ext cx="4247965" cy="517433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B7ED04D6-B536-F655-220F-3E6E3A6CF126}"/>
              </a:ext>
            </a:extLst>
          </p:cNvPr>
          <p:cNvCxnSpPr>
            <a:cxnSpLocks/>
          </p:cNvCxnSpPr>
          <p:nvPr/>
        </p:nvCxnSpPr>
        <p:spPr>
          <a:xfrm>
            <a:off x="150920" y="3239409"/>
            <a:ext cx="4247965" cy="44038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5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レンズのとくちょう</a:t>
            </a:r>
            <a:endParaRPr lang="en-US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7809BC8-05A1-E862-E73F-8F216AB74384}"/>
              </a:ext>
            </a:extLst>
          </p:cNvPr>
          <p:cNvSpPr/>
          <p:nvPr/>
        </p:nvSpPr>
        <p:spPr>
          <a:xfrm>
            <a:off x="4398885" y="2228295"/>
            <a:ext cx="346230" cy="19530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098C915-C822-62A2-6E88-FB070CEFBA4B}"/>
              </a:ext>
            </a:extLst>
          </p:cNvPr>
          <p:cNvCxnSpPr>
            <a:cxnSpLocks/>
          </p:cNvCxnSpPr>
          <p:nvPr/>
        </p:nvCxnSpPr>
        <p:spPr>
          <a:xfrm>
            <a:off x="4820575" y="2228295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6DEEF53-F32B-DA1F-CFAC-DC2A258ADC1D}"/>
              </a:ext>
            </a:extLst>
          </p:cNvPr>
          <p:cNvCxnSpPr>
            <a:cxnSpLocks/>
          </p:cNvCxnSpPr>
          <p:nvPr/>
        </p:nvCxnSpPr>
        <p:spPr>
          <a:xfrm>
            <a:off x="4820575" y="4154750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886B193-02BA-9E67-52E5-3D3C6A893D01}"/>
              </a:ext>
            </a:extLst>
          </p:cNvPr>
          <p:cNvCxnSpPr>
            <a:cxnSpLocks/>
          </p:cNvCxnSpPr>
          <p:nvPr/>
        </p:nvCxnSpPr>
        <p:spPr>
          <a:xfrm flipV="1">
            <a:off x="1506405" y="2228295"/>
            <a:ext cx="2892480" cy="976544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25DC8BB-5A59-663A-94DC-F676F2EBDDE0}"/>
              </a:ext>
            </a:extLst>
          </p:cNvPr>
          <p:cNvCxnSpPr>
            <a:cxnSpLocks/>
          </p:cNvCxnSpPr>
          <p:nvPr/>
        </p:nvCxnSpPr>
        <p:spPr>
          <a:xfrm>
            <a:off x="1546813" y="3204839"/>
            <a:ext cx="285207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5A16D1-B79A-81C2-1F9C-31F04E7D708F}"/>
              </a:ext>
            </a:extLst>
          </p:cNvPr>
          <p:cNvCxnSpPr>
            <a:cxnSpLocks/>
          </p:cNvCxnSpPr>
          <p:nvPr/>
        </p:nvCxnSpPr>
        <p:spPr>
          <a:xfrm>
            <a:off x="1585291" y="3204839"/>
            <a:ext cx="2813594" cy="949911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048100E-1C44-4B2F-90FF-8DA8E7F9E129}"/>
              </a:ext>
            </a:extLst>
          </p:cNvPr>
          <p:cNvCxnSpPr>
            <a:cxnSpLocks/>
          </p:cNvCxnSpPr>
          <p:nvPr/>
        </p:nvCxnSpPr>
        <p:spPr>
          <a:xfrm>
            <a:off x="4820575" y="2716567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A0D2BE2-5F38-4958-0987-7F02E99D6952}"/>
              </a:ext>
            </a:extLst>
          </p:cNvPr>
          <p:cNvCxnSpPr>
            <a:cxnSpLocks/>
          </p:cNvCxnSpPr>
          <p:nvPr/>
        </p:nvCxnSpPr>
        <p:spPr>
          <a:xfrm>
            <a:off x="4820575" y="3204839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5919FE3-E3D1-A208-62FB-753AEA22AB68}"/>
              </a:ext>
            </a:extLst>
          </p:cNvPr>
          <p:cNvCxnSpPr>
            <a:cxnSpLocks/>
          </p:cNvCxnSpPr>
          <p:nvPr/>
        </p:nvCxnSpPr>
        <p:spPr>
          <a:xfrm>
            <a:off x="4820575" y="3679794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CDB98EF-1190-ACCA-5B97-B3AB7B8461F2}"/>
              </a:ext>
            </a:extLst>
          </p:cNvPr>
          <p:cNvSpPr txBox="1"/>
          <p:nvPr/>
        </p:nvSpPr>
        <p:spPr>
          <a:xfrm>
            <a:off x="1575016" y="466965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2"/>
                </a:solidFill>
              </a:rPr>
              <a:t>光をまげることができる（屈折）</a:t>
            </a: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8F34963-5D2A-4137-F292-A146A77F6F7C}"/>
              </a:ext>
            </a:extLst>
          </p:cNvPr>
          <p:cNvCxnSpPr>
            <a:cxnSpLocks/>
          </p:cNvCxnSpPr>
          <p:nvPr/>
        </p:nvCxnSpPr>
        <p:spPr>
          <a:xfrm>
            <a:off x="1554374" y="3204839"/>
            <a:ext cx="2844511" cy="47495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55B1B4A-4945-EDBC-951B-0220144591E5}"/>
              </a:ext>
            </a:extLst>
          </p:cNvPr>
          <p:cNvCxnSpPr>
            <a:cxnSpLocks/>
          </p:cNvCxnSpPr>
          <p:nvPr/>
        </p:nvCxnSpPr>
        <p:spPr>
          <a:xfrm flipV="1">
            <a:off x="1546813" y="2707688"/>
            <a:ext cx="2852072" cy="497151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261943C0-B70A-C9D2-A110-276721895B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555" y="2954320"/>
            <a:ext cx="668048" cy="5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06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レンズのとくちょう</a:t>
            </a:r>
            <a:endParaRPr lang="en-US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7809BC8-05A1-E862-E73F-8F216AB74384}"/>
              </a:ext>
            </a:extLst>
          </p:cNvPr>
          <p:cNvSpPr/>
          <p:nvPr/>
        </p:nvSpPr>
        <p:spPr>
          <a:xfrm>
            <a:off x="4398885" y="2228295"/>
            <a:ext cx="346230" cy="19530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098C915-C822-62A2-6E88-FB070CEFBA4B}"/>
              </a:ext>
            </a:extLst>
          </p:cNvPr>
          <p:cNvCxnSpPr>
            <a:cxnSpLocks/>
          </p:cNvCxnSpPr>
          <p:nvPr/>
        </p:nvCxnSpPr>
        <p:spPr>
          <a:xfrm flipV="1">
            <a:off x="4820575" y="1766656"/>
            <a:ext cx="3866225" cy="461639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6DEEF53-F32B-DA1F-CFAC-DC2A258ADC1D}"/>
              </a:ext>
            </a:extLst>
          </p:cNvPr>
          <p:cNvCxnSpPr>
            <a:cxnSpLocks/>
          </p:cNvCxnSpPr>
          <p:nvPr/>
        </p:nvCxnSpPr>
        <p:spPr>
          <a:xfrm>
            <a:off x="4820575" y="4154750"/>
            <a:ext cx="3866225" cy="443883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886B193-02BA-9E67-52E5-3D3C6A893D01}"/>
              </a:ext>
            </a:extLst>
          </p:cNvPr>
          <p:cNvCxnSpPr>
            <a:cxnSpLocks/>
          </p:cNvCxnSpPr>
          <p:nvPr/>
        </p:nvCxnSpPr>
        <p:spPr>
          <a:xfrm flipV="1">
            <a:off x="2361460" y="2228295"/>
            <a:ext cx="2037425" cy="976544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25DC8BB-5A59-663A-94DC-F676F2EBDDE0}"/>
              </a:ext>
            </a:extLst>
          </p:cNvPr>
          <p:cNvCxnSpPr>
            <a:cxnSpLocks/>
          </p:cNvCxnSpPr>
          <p:nvPr/>
        </p:nvCxnSpPr>
        <p:spPr>
          <a:xfrm>
            <a:off x="2432482" y="3204839"/>
            <a:ext cx="1966403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5A16D1-B79A-81C2-1F9C-31F04E7D708F}"/>
              </a:ext>
            </a:extLst>
          </p:cNvPr>
          <p:cNvCxnSpPr>
            <a:cxnSpLocks/>
          </p:cNvCxnSpPr>
          <p:nvPr/>
        </p:nvCxnSpPr>
        <p:spPr>
          <a:xfrm>
            <a:off x="2432482" y="3204839"/>
            <a:ext cx="1966403" cy="949911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048100E-1C44-4B2F-90FF-8DA8E7F9E129}"/>
              </a:ext>
            </a:extLst>
          </p:cNvPr>
          <p:cNvCxnSpPr>
            <a:cxnSpLocks/>
          </p:cNvCxnSpPr>
          <p:nvPr/>
        </p:nvCxnSpPr>
        <p:spPr>
          <a:xfrm flipV="1">
            <a:off x="4820575" y="2441359"/>
            <a:ext cx="3866225" cy="275208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A0D2BE2-5F38-4958-0987-7F02E99D6952}"/>
              </a:ext>
            </a:extLst>
          </p:cNvPr>
          <p:cNvCxnSpPr>
            <a:cxnSpLocks/>
          </p:cNvCxnSpPr>
          <p:nvPr/>
        </p:nvCxnSpPr>
        <p:spPr>
          <a:xfrm>
            <a:off x="4820575" y="3204839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5919FE3-E3D1-A208-62FB-753AEA22AB68}"/>
              </a:ext>
            </a:extLst>
          </p:cNvPr>
          <p:cNvCxnSpPr>
            <a:cxnSpLocks/>
          </p:cNvCxnSpPr>
          <p:nvPr/>
        </p:nvCxnSpPr>
        <p:spPr>
          <a:xfrm>
            <a:off x="4820575" y="3679794"/>
            <a:ext cx="3866225" cy="270769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CDB98EF-1190-ACCA-5B97-B3AB7B8461F2}"/>
              </a:ext>
            </a:extLst>
          </p:cNvPr>
          <p:cNvSpPr txBox="1"/>
          <p:nvPr/>
        </p:nvSpPr>
        <p:spPr>
          <a:xfrm>
            <a:off x="1575016" y="4669654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2"/>
                </a:solidFill>
              </a:rPr>
              <a:t>光をまげることができる（屈折）</a:t>
            </a: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8F34963-5D2A-4137-F292-A146A77F6F7C}"/>
              </a:ext>
            </a:extLst>
          </p:cNvPr>
          <p:cNvCxnSpPr>
            <a:cxnSpLocks/>
          </p:cNvCxnSpPr>
          <p:nvPr/>
        </p:nvCxnSpPr>
        <p:spPr>
          <a:xfrm>
            <a:off x="2361460" y="3204839"/>
            <a:ext cx="2037425" cy="47495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55B1B4A-4945-EDBC-951B-0220144591E5}"/>
              </a:ext>
            </a:extLst>
          </p:cNvPr>
          <p:cNvCxnSpPr>
            <a:cxnSpLocks/>
          </p:cNvCxnSpPr>
          <p:nvPr/>
        </p:nvCxnSpPr>
        <p:spPr>
          <a:xfrm flipV="1">
            <a:off x="2361460" y="2707688"/>
            <a:ext cx="2037425" cy="497151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8" name="図 27">
            <a:extLst>
              <a:ext uri="{FF2B5EF4-FFF2-40B4-BE49-F238E27FC236}">
                <a16:creationId xmlns:a16="http://schemas.microsoft.com/office/drawing/2014/main" id="{6BEEF779-956E-B2F8-49BA-8212A7A65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8658" y="2954320"/>
            <a:ext cx="668048" cy="5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4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1775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先生の紹介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359959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レンズのとくちょう</a:t>
            </a:r>
            <a:endParaRPr lang="en-US" altLang="en-US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7809BC8-05A1-E862-E73F-8F216AB74384}"/>
              </a:ext>
            </a:extLst>
          </p:cNvPr>
          <p:cNvSpPr/>
          <p:nvPr/>
        </p:nvSpPr>
        <p:spPr>
          <a:xfrm>
            <a:off x="4398885" y="2228295"/>
            <a:ext cx="346230" cy="19530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098C915-C822-62A2-6E88-FB070CEFBA4B}"/>
              </a:ext>
            </a:extLst>
          </p:cNvPr>
          <p:cNvCxnSpPr>
            <a:cxnSpLocks/>
          </p:cNvCxnSpPr>
          <p:nvPr/>
        </p:nvCxnSpPr>
        <p:spPr>
          <a:xfrm>
            <a:off x="4820575" y="2228295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6DEEF53-F32B-DA1F-CFAC-DC2A258ADC1D}"/>
              </a:ext>
            </a:extLst>
          </p:cNvPr>
          <p:cNvCxnSpPr>
            <a:cxnSpLocks/>
          </p:cNvCxnSpPr>
          <p:nvPr/>
        </p:nvCxnSpPr>
        <p:spPr>
          <a:xfrm>
            <a:off x="4820575" y="4154750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886B193-02BA-9E67-52E5-3D3C6A893D01}"/>
              </a:ext>
            </a:extLst>
          </p:cNvPr>
          <p:cNvCxnSpPr>
            <a:cxnSpLocks/>
          </p:cNvCxnSpPr>
          <p:nvPr/>
        </p:nvCxnSpPr>
        <p:spPr>
          <a:xfrm flipV="1">
            <a:off x="1506405" y="2228295"/>
            <a:ext cx="2892480" cy="976544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25DC8BB-5A59-663A-94DC-F676F2EBDDE0}"/>
              </a:ext>
            </a:extLst>
          </p:cNvPr>
          <p:cNvCxnSpPr>
            <a:cxnSpLocks/>
          </p:cNvCxnSpPr>
          <p:nvPr/>
        </p:nvCxnSpPr>
        <p:spPr>
          <a:xfrm>
            <a:off x="1546813" y="3204839"/>
            <a:ext cx="2852072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F5A16D1-B79A-81C2-1F9C-31F04E7D708F}"/>
              </a:ext>
            </a:extLst>
          </p:cNvPr>
          <p:cNvCxnSpPr>
            <a:cxnSpLocks/>
          </p:cNvCxnSpPr>
          <p:nvPr/>
        </p:nvCxnSpPr>
        <p:spPr>
          <a:xfrm>
            <a:off x="1585291" y="3204839"/>
            <a:ext cx="2813594" cy="949911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048100E-1C44-4B2F-90FF-8DA8E7F9E129}"/>
              </a:ext>
            </a:extLst>
          </p:cNvPr>
          <p:cNvCxnSpPr>
            <a:cxnSpLocks/>
          </p:cNvCxnSpPr>
          <p:nvPr/>
        </p:nvCxnSpPr>
        <p:spPr>
          <a:xfrm>
            <a:off x="4820575" y="2716567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A0D2BE2-5F38-4958-0987-7F02E99D6952}"/>
              </a:ext>
            </a:extLst>
          </p:cNvPr>
          <p:cNvCxnSpPr>
            <a:cxnSpLocks/>
          </p:cNvCxnSpPr>
          <p:nvPr/>
        </p:nvCxnSpPr>
        <p:spPr>
          <a:xfrm>
            <a:off x="4820575" y="3204839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5919FE3-E3D1-A208-62FB-753AEA22AB68}"/>
              </a:ext>
            </a:extLst>
          </p:cNvPr>
          <p:cNvCxnSpPr>
            <a:cxnSpLocks/>
          </p:cNvCxnSpPr>
          <p:nvPr/>
        </p:nvCxnSpPr>
        <p:spPr>
          <a:xfrm>
            <a:off x="4820575" y="3679794"/>
            <a:ext cx="3866225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CDB98EF-1190-ACCA-5B97-B3AB7B8461F2}"/>
              </a:ext>
            </a:extLst>
          </p:cNvPr>
          <p:cNvSpPr txBox="1"/>
          <p:nvPr/>
        </p:nvSpPr>
        <p:spPr>
          <a:xfrm>
            <a:off x="868927" y="4515408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2"/>
                </a:solidFill>
              </a:rPr>
              <a:t>ライトをちょうどいいところにおくと</a:t>
            </a:r>
            <a:endParaRPr kumimoji="1" lang="en-US" altLang="ja-JP" sz="3200" dirty="0">
              <a:solidFill>
                <a:schemeClr val="bg2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bg2"/>
                </a:solidFill>
              </a:rPr>
              <a:t>光はまっすぐ進む（焦点距離と言うよ）</a:t>
            </a: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78F34963-5D2A-4137-F292-A146A77F6F7C}"/>
              </a:ext>
            </a:extLst>
          </p:cNvPr>
          <p:cNvCxnSpPr>
            <a:cxnSpLocks/>
          </p:cNvCxnSpPr>
          <p:nvPr/>
        </p:nvCxnSpPr>
        <p:spPr>
          <a:xfrm>
            <a:off x="1554374" y="3204839"/>
            <a:ext cx="2844511" cy="474955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55B1B4A-4945-EDBC-951B-0220144591E5}"/>
              </a:ext>
            </a:extLst>
          </p:cNvPr>
          <p:cNvCxnSpPr>
            <a:cxnSpLocks/>
          </p:cNvCxnSpPr>
          <p:nvPr/>
        </p:nvCxnSpPr>
        <p:spPr>
          <a:xfrm flipV="1">
            <a:off x="1546813" y="2707688"/>
            <a:ext cx="2852072" cy="497151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4" name="図 33">
            <a:extLst>
              <a:ext uri="{FF2B5EF4-FFF2-40B4-BE49-F238E27FC236}">
                <a16:creationId xmlns:a16="http://schemas.microsoft.com/office/drawing/2014/main" id="{261943C0-B70A-C9D2-A110-276721895B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555" y="2954320"/>
            <a:ext cx="668048" cy="501036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0A52ECD3-1C77-ABF2-28EE-B0AA5240F85D}"/>
              </a:ext>
            </a:extLst>
          </p:cNvPr>
          <p:cNvCxnSpPr/>
          <p:nvPr/>
        </p:nvCxnSpPr>
        <p:spPr>
          <a:xfrm>
            <a:off x="1740097" y="2027976"/>
            <a:ext cx="265878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143522E-8731-1B2F-679B-EAF67B172462}"/>
              </a:ext>
            </a:extLst>
          </p:cNvPr>
          <p:cNvSpPr txBox="1"/>
          <p:nvPr/>
        </p:nvSpPr>
        <p:spPr>
          <a:xfrm>
            <a:off x="2264963" y="15552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焦点距離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9694CFE-56A6-FD50-2494-0A3DA0DDD28F}"/>
              </a:ext>
            </a:extLst>
          </p:cNvPr>
          <p:cNvSpPr txBox="1"/>
          <p:nvPr/>
        </p:nvSpPr>
        <p:spPr>
          <a:xfrm>
            <a:off x="2284202" y="140210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/>
              <a:t>しょうてんきょり</a:t>
            </a:r>
          </a:p>
        </p:txBody>
      </p:sp>
    </p:spTree>
    <p:extLst>
      <p:ext uri="{BB962C8B-B14F-4D97-AF65-F5344CB8AC3E}">
        <p14:creationId xmlns:p14="http://schemas.microsoft.com/office/powerpoint/2010/main" val="111040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3B86FE-DC77-8C2E-07F4-0BDA29E0EBEB}"/>
              </a:ext>
            </a:extLst>
          </p:cNvPr>
          <p:cNvSpPr/>
          <p:nvPr/>
        </p:nvSpPr>
        <p:spPr>
          <a:xfrm>
            <a:off x="2565647" y="1861511"/>
            <a:ext cx="4172504" cy="3146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光でキモチはとどく？</a:t>
            </a:r>
            <a:endParaRPr lang="en-US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9C0AAC-8DCA-30CF-CE1F-3CAB5A3056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92" y="1861511"/>
            <a:ext cx="4179971" cy="31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光ができること</a:t>
            </a:r>
            <a:endParaRPr lang="en-US" altLang="en-US" dirty="0"/>
          </a:p>
        </p:txBody>
      </p:sp>
      <p:sp>
        <p:nvSpPr>
          <p:cNvPr id="3" name="吹き出し: 円形 2">
            <a:extLst>
              <a:ext uri="{FF2B5EF4-FFF2-40B4-BE49-F238E27FC236}">
                <a16:creationId xmlns:a16="http://schemas.microsoft.com/office/drawing/2014/main" id="{3EFF9FD1-C49E-1AA8-1EFB-644F54A6024A}"/>
              </a:ext>
            </a:extLst>
          </p:cNvPr>
          <p:cNvSpPr/>
          <p:nvPr/>
        </p:nvSpPr>
        <p:spPr>
          <a:xfrm>
            <a:off x="310718" y="1411549"/>
            <a:ext cx="3222596" cy="1020933"/>
          </a:xfrm>
          <a:prstGeom prst="wedgeEllipseCallout">
            <a:avLst>
              <a:gd name="adj1" fmla="val 17108"/>
              <a:gd name="adj2" fmla="val -7417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2"/>
                </a:solidFill>
              </a:rPr>
              <a:t>いちばんかんたんに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72A0EAF-0F9E-AE4D-ECB7-DAF6AC0B3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37" y="2840854"/>
            <a:ext cx="4225771" cy="285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2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sz="4000" dirty="0"/>
              <a:t>光のてんめつで伝えるメッセージ</a:t>
            </a:r>
            <a:endParaRPr lang="en-US" altLang="en-US" sz="4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72A0EAF-0F9E-AE4D-ECB7-DAF6AC0B3D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2"/>
          <a:stretch/>
        </p:blipFill>
        <p:spPr>
          <a:xfrm>
            <a:off x="1615736" y="1833499"/>
            <a:ext cx="985422" cy="130919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F29A54C-9D50-D0FC-2DAE-19B9D23399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2"/>
          <a:stretch/>
        </p:blipFill>
        <p:spPr>
          <a:xfrm>
            <a:off x="4145873" y="1833499"/>
            <a:ext cx="985422" cy="130919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43BCF36-D1ED-BCAC-6CC2-B0B33D5C36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2"/>
          <a:stretch/>
        </p:blipFill>
        <p:spPr>
          <a:xfrm>
            <a:off x="2472431" y="1833499"/>
            <a:ext cx="985422" cy="13091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C70F75-D1EE-5B5D-550C-4CCA38B229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2"/>
          <a:stretch/>
        </p:blipFill>
        <p:spPr>
          <a:xfrm>
            <a:off x="3289178" y="1833499"/>
            <a:ext cx="985422" cy="130919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918C60C-6EDB-25F8-5E46-5195FD11B0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2"/>
          <a:stretch/>
        </p:blipFill>
        <p:spPr>
          <a:xfrm>
            <a:off x="4869402" y="1833499"/>
            <a:ext cx="985422" cy="13091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F347BB4-2CBA-36C2-8D57-2D8FA16C8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2"/>
          <a:stretch/>
        </p:blipFill>
        <p:spPr>
          <a:xfrm>
            <a:off x="1615736" y="3708648"/>
            <a:ext cx="985422" cy="130919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7C55D98-436A-5266-5DED-5DB2EB347B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2"/>
          <a:stretch/>
        </p:blipFill>
        <p:spPr>
          <a:xfrm>
            <a:off x="2497957" y="3708648"/>
            <a:ext cx="985422" cy="130919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94630D6-7B93-C4EC-FCB3-053450A1A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2"/>
          <a:stretch/>
        </p:blipFill>
        <p:spPr>
          <a:xfrm>
            <a:off x="3309152" y="3708648"/>
            <a:ext cx="985422" cy="130919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3520D4B-3799-D0B2-0302-13966C48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2"/>
          <a:stretch/>
        </p:blipFill>
        <p:spPr>
          <a:xfrm>
            <a:off x="4165847" y="3708648"/>
            <a:ext cx="985422" cy="130919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BCE6470-02F9-1ED3-8141-992C03BE09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2"/>
          <a:stretch/>
        </p:blipFill>
        <p:spPr>
          <a:xfrm>
            <a:off x="4869402" y="3708648"/>
            <a:ext cx="985422" cy="130919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54256F0-1C88-9916-68B1-61DFAB26CA61}"/>
              </a:ext>
            </a:extLst>
          </p:cNvPr>
          <p:cNvSpPr txBox="1"/>
          <p:nvPr/>
        </p:nvSpPr>
        <p:spPr>
          <a:xfrm>
            <a:off x="582352" y="2041967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solidFill>
                  <a:schemeClr val="bg2"/>
                </a:solidFill>
              </a:rPr>
              <a:t>す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4AC6263-39C4-E46A-59C7-BD352909AFDF}"/>
              </a:ext>
            </a:extLst>
          </p:cNvPr>
          <p:cNvSpPr txBox="1"/>
          <p:nvPr/>
        </p:nvSpPr>
        <p:spPr>
          <a:xfrm>
            <a:off x="582352" y="3901581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solidFill>
                  <a:schemeClr val="bg2"/>
                </a:solidFill>
              </a:rPr>
              <a:t>き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FF97EB3-47B9-3D3C-BD51-798BE3FB803F}"/>
              </a:ext>
            </a:extLst>
          </p:cNvPr>
          <p:cNvGrpSpPr/>
          <p:nvPr/>
        </p:nvGrpSpPr>
        <p:grpSpPr>
          <a:xfrm>
            <a:off x="6429652" y="2659952"/>
            <a:ext cx="2043412" cy="1538095"/>
            <a:chOff x="2564592" y="1861511"/>
            <a:chExt cx="4179971" cy="3146302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EED9403F-C04B-F887-3A62-5BBFC606B132}"/>
                </a:ext>
              </a:extLst>
            </p:cNvPr>
            <p:cNvSpPr/>
            <p:nvPr/>
          </p:nvSpPr>
          <p:spPr>
            <a:xfrm>
              <a:off x="2565647" y="1861511"/>
              <a:ext cx="4172504" cy="31463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890E043-6DB8-D360-20C4-870D32CB2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4592" y="1861511"/>
              <a:ext cx="4179971" cy="3134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156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モールス信号</a:t>
            </a:r>
            <a:endParaRPr lang="en-US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AFC649-FD8B-831D-7722-62E1A4CE0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1" b="52621"/>
          <a:stretch/>
        </p:blipFill>
        <p:spPr>
          <a:xfrm>
            <a:off x="1349716" y="1384916"/>
            <a:ext cx="6276203" cy="35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身近にあるもの</a:t>
            </a:r>
            <a:endParaRPr lang="en-US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2DF44AF-F26C-E385-4CBA-E523FD749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9" y="2007462"/>
            <a:ext cx="3525915" cy="264443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2031299-D4D2-7369-019A-A59BFD8EA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95" y="2007462"/>
            <a:ext cx="3158972" cy="236922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37BB32D-3C7B-C9C1-D75A-A5BEBFB1B37F}"/>
              </a:ext>
            </a:extLst>
          </p:cNvPr>
          <p:cNvSpPr txBox="1"/>
          <p:nvPr/>
        </p:nvSpPr>
        <p:spPr>
          <a:xfrm>
            <a:off x="1748902" y="476403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accent6"/>
                </a:solidFill>
              </a:rPr>
              <a:t>テレビやエアコンのリモコン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75C36D47-C623-FFA9-B975-945B158C483B}"/>
              </a:ext>
            </a:extLst>
          </p:cNvPr>
          <p:cNvSpPr/>
          <p:nvPr/>
        </p:nvSpPr>
        <p:spPr>
          <a:xfrm>
            <a:off x="377301" y="5636456"/>
            <a:ext cx="3271421" cy="1143000"/>
          </a:xfrm>
          <a:prstGeom prst="wedgeRoundRectCallout">
            <a:avLst>
              <a:gd name="adj1" fmla="val 47016"/>
              <a:gd name="adj2" fmla="val -78082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リモコンと赤外線カメラを</a:t>
            </a:r>
            <a:endParaRPr kumimoji="1" lang="en-US" altLang="ja-JP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使って実演</a:t>
            </a:r>
          </a:p>
        </p:txBody>
      </p:sp>
    </p:spTree>
    <p:extLst>
      <p:ext uri="{BB962C8B-B14F-4D97-AF65-F5344CB8AC3E}">
        <p14:creationId xmlns:p14="http://schemas.microsoft.com/office/powerpoint/2010/main" val="63520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作るパートへ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0084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0850" y="-235528"/>
            <a:ext cx="5432532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1. </a:t>
            </a:r>
            <a:r>
              <a:rPr lang="ja-JP" altLang="en-US" sz="3200"/>
              <a:t>部品の確認</a:t>
            </a:r>
            <a:endParaRPr lang="en-US" altLang="en-US" sz="32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55F897D-F676-A042-BEFB-B2BB0AC8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752763"/>
            <a:ext cx="83439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48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BD92CB33-FC3C-C645-A64E-94E90598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67" y="1317337"/>
            <a:ext cx="7341178" cy="3562918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7F6D53BE-9350-1045-A586-73AEE7CCE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50" y="-235528"/>
            <a:ext cx="5432532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2. </a:t>
            </a:r>
            <a:r>
              <a:rPr lang="ja-JP" altLang="en-US" sz="3200"/>
              <a:t>部品の確認</a:t>
            </a:r>
            <a:r>
              <a:rPr lang="en-US" altLang="ja-JP" sz="3200" dirty="0"/>
              <a:t>(</a:t>
            </a:r>
            <a:r>
              <a:rPr lang="ja-JP" altLang="en-US" sz="3200"/>
              <a:t>小物</a:t>
            </a:r>
            <a:r>
              <a:rPr lang="en-US" altLang="ja-JP" sz="3200" dirty="0"/>
              <a:t>)</a:t>
            </a:r>
            <a:endParaRPr lang="en-US" altLang="en-US" sz="3200" dirty="0"/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82349923-7645-DD4C-BEEE-DBC04C4ABCEF}"/>
              </a:ext>
            </a:extLst>
          </p:cNvPr>
          <p:cNvSpPr/>
          <p:nvPr/>
        </p:nvSpPr>
        <p:spPr>
          <a:xfrm>
            <a:off x="4697556" y="4618316"/>
            <a:ext cx="4017818" cy="1034340"/>
          </a:xfrm>
          <a:prstGeom prst="wedgeRoundRectCallout">
            <a:avLst>
              <a:gd name="adj1" fmla="val -64750"/>
              <a:gd name="adj2" fmla="val -53675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スペーサーば、</a:t>
            </a:r>
            <a:r>
              <a:rPr kumimoji="1" lang="en-US" altLang="ja-JP" sz="1600" dirty="0">
                <a:solidFill>
                  <a:schemeClr val="bg1"/>
                </a:solidFill>
              </a:rPr>
              <a:t>3</a:t>
            </a:r>
            <a:r>
              <a:rPr kumimoji="1" lang="ja-JP" altLang="en-US" sz="1600">
                <a:solidFill>
                  <a:schemeClr val="bg1"/>
                </a:solidFill>
              </a:rPr>
              <a:t>種類あります。</a:t>
            </a:r>
            <a:endParaRPr kumimoji="1" lang="en-US" altLang="ja-JP" sz="1600" dirty="0">
              <a:solidFill>
                <a:schemeClr val="bg1"/>
              </a:solidFill>
            </a:endParaRPr>
          </a:p>
          <a:p>
            <a:r>
              <a:rPr kumimoji="1" lang="en-US" altLang="ja-JP" sz="1600" dirty="0">
                <a:solidFill>
                  <a:schemeClr val="bg1"/>
                </a:solidFill>
              </a:rPr>
              <a:t>(20mm 3</a:t>
            </a:r>
            <a:r>
              <a:rPr kumimoji="1" lang="ja-JP" altLang="en-US" sz="1600">
                <a:solidFill>
                  <a:schemeClr val="bg1"/>
                </a:solidFill>
              </a:rPr>
              <a:t>個、</a:t>
            </a:r>
            <a:r>
              <a:rPr kumimoji="1" lang="en-US" altLang="ja-JP" sz="1600" dirty="0">
                <a:solidFill>
                  <a:schemeClr val="bg1"/>
                </a:solidFill>
              </a:rPr>
              <a:t>10mm 5</a:t>
            </a:r>
            <a:r>
              <a:rPr kumimoji="1" lang="ja-JP" altLang="en-US" sz="1600">
                <a:solidFill>
                  <a:schemeClr val="bg1"/>
                </a:solidFill>
              </a:rPr>
              <a:t>個、</a:t>
            </a:r>
            <a:r>
              <a:rPr kumimoji="1" lang="en-US" altLang="ja-JP" sz="1600" dirty="0">
                <a:solidFill>
                  <a:schemeClr val="bg1"/>
                </a:solidFill>
              </a:rPr>
              <a:t>5mm 2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  <a:r>
              <a:rPr kumimoji="1" lang="en-US" altLang="ja-JP" sz="1600" dirty="0">
                <a:solidFill>
                  <a:schemeClr val="bg1"/>
                </a:solidFill>
              </a:rPr>
              <a:t>)</a:t>
            </a:r>
            <a:endParaRPr kumimoji="1" lang="ja-JP" altLang="en-US" sz="1600">
              <a:solidFill>
                <a:schemeClr val="bg1"/>
              </a:solidFill>
            </a:endParaRPr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B5DF932B-8811-9848-A1FF-3D9EC77A28A1}"/>
              </a:ext>
            </a:extLst>
          </p:cNvPr>
          <p:cNvSpPr/>
          <p:nvPr/>
        </p:nvSpPr>
        <p:spPr>
          <a:xfrm>
            <a:off x="2118538" y="800167"/>
            <a:ext cx="4017818" cy="1034340"/>
          </a:xfrm>
          <a:prstGeom prst="wedgeRoundRectCallout">
            <a:avLst>
              <a:gd name="adj1" fmla="val -5785"/>
              <a:gd name="adj2" fmla="val 68216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ネジは、</a:t>
            </a:r>
            <a:r>
              <a:rPr kumimoji="1" lang="en-US" altLang="ja-JP" sz="1600" dirty="0">
                <a:solidFill>
                  <a:schemeClr val="bg1"/>
                </a:solidFill>
              </a:rPr>
              <a:t>3</a:t>
            </a:r>
            <a:r>
              <a:rPr kumimoji="1" lang="ja-JP" altLang="en-US" sz="1600">
                <a:solidFill>
                  <a:schemeClr val="bg1"/>
                </a:solidFill>
              </a:rPr>
              <a:t>種類あります。</a:t>
            </a:r>
            <a:br>
              <a:rPr kumimoji="1" lang="en-US" altLang="ja-JP" sz="1600" dirty="0">
                <a:solidFill>
                  <a:schemeClr val="bg1"/>
                </a:solidFill>
              </a:rPr>
            </a:br>
            <a:r>
              <a:rPr kumimoji="1" lang="en-US" altLang="ja-JP" sz="1600" dirty="0">
                <a:solidFill>
                  <a:schemeClr val="bg1"/>
                </a:solidFill>
              </a:rPr>
              <a:t>(30mm 3</a:t>
            </a:r>
            <a:r>
              <a:rPr kumimoji="1" lang="ja-JP" altLang="en-US" sz="1600">
                <a:solidFill>
                  <a:schemeClr val="bg1"/>
                </a:solidFill>
              </a:rPr>
              <a:t>個、</a:t>
            </a:r>
            <a:r>
              <a:rPr kumimoji="1" lang="en-US" altLang="ja-JP" sz="1600" dirty="0">
                <a:solidFill>
                  <a:schemeClr val="bg1"/>
                </a:solidFill>
              </a:rPr>
              <a:t>20mm 5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  <a:r>
              <a:rPr kumimoji="1" lang="en-US" altLang="ja-JP" sz="1600" dirty="0">
                <a:solidFill>
                  <a:schemeClr val="bg1"/>
                </a:solidFill>
              </a:rPr>
              <a:t> </a:t>
            </a:r>
            <a:r>
              <a:rPr kumimoji="1" lang="ja-JP" altLang="en-US" sz="1600">
                <a:solidFill>
                  <a:schemeClr val="bg1"/>
                </a:solidFill>
              </a:rPr>
              <a:t>、</a:t>
            </a:r>
            <a:r>
              <a:rPr kumimoji="1" lang="en-US" altLang="ja-JP" sz="1600" dirty="0">
                <a:solidFill>
                  <a:schemeClr val="bg1"/>
                </a:solidFill>
              </a:rPr>
              <a:t>15mm 2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  <a:r>
              <a:rPr kumimoji="1" lang="en-US" altLang="ja-JP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A4FB9639-DC6E-AF40-BDB6-13EA452113EE}"/>
              </a:ext>
            </a:extLst>
          </p:cNvPr>
          <p:cNvSpPr/>
          <p:nvPr/>
        </p:nvSpPr>
        <p:spPr>
          <a:xfrm>
            <a:off x="150850" y="1317337"/>
            <a:ext cx="1509280" cy="924801"/>
          </a:xfrm>
          <a:prstGeom prst="wedgeRoundRectCallout">
            <a:avLst>
              <a:gd name="adj1" fmla="val 43569"/>
              <a:gd name="adj2" fmla="val 79657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皿ネジ</a:t>
            </a:r>
            <a:r>
              <a:rPr kumimoji="1" lang="en-US" altLang="ja-JP" sz="1600" dirty="0">
                <a:solidFill>
                  <a:schemeClr val="bg1"/>
                </a:solidFill>
              </a:rPr>
              <a:t> 1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</a:p>
        </p:txBody>
      </p: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64AC2D86-5495-E64F-8BFC-7AD1DA940739}"/>
              </a:ext>
            </a:extLst>
          </p:cNvPr>
          <p:cNvSpPr/>
          <p:nvPr/>
        </p:nvSpPr>
        <p:spPr>
          <a:xfrm>
            <a:off x="6983034" y="496622"/>
            <a:ext cx="1801090" cy="1034340"/>
          </a:xfrm>
          <a:prstGeom prst="wedgeRoundRectCallout">
            <a:avLst>
              <a:gd name="adj1" fmla="val -67058"/>
              <a:gd name="adj2" fmla="val 73573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ナットは</a:t>
            </a:r>
            <a:r>
              <a:rPr kumimoji="1" lang="en-US" altLang="ja-JP" sz="1600" dirty="0">
                <a:solidFill>
                  <a:schemeClr val="bg1"/>
                </a:solidFill>
              </a:rPr>
              <a:t>10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233093099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6EE128-5882-F043-9DBB-F8F1504BE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86" y="1441344"/>
            <a:ext cx="6254750" cy="4218846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7F6D53BE-9350-1045-A586-73AEE7CCE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5861543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3. </a:t>
            </a:r>
            <a:r>
              <a:rPr lang="en-US" altLang="ja-JP" sz="3200" dirty="0" err="1"/>
              <a:t>micro:bit</a:t>
            </a:r>
            <a:r>
              <a:rPr lang="ja-JP" altLang="en-US" sz="3200"/>
              <a:t>へのネジの取り付け</a:t>
            </a:r>
            <a:endParaRPr lang="en-US" altLang="en-US" sz="3200" dirty="0"/>
          </a:p>
        </p:txBody>
      </p:sp>
      <p:sp>
        <p:nvSpPr>
          <p:cNvPr id="18" name="角丸四角形吹き出し 17">
            <a:extLst>
              <a:ext uri="{FF2B5EF4-FFF2-40B4-BE49-F238E27FC236}">
                <a16:creationId xmlns:a16="http://schemas.microsoft.com/office/drawing/2014/main" id="{A4FB9639-DC6E-AF40-BDB6-13EA452113EE}"/>
              </a:ext>
            </a:extLst>
          </p:cNvPr>
          <p:cNvSpPr/>
          <p:nvPr/>
        </p:nvSpPr>
        <p:spPr>
          <a:xfrm>
            <a:off x="834853" y="2078182"/>
            <a:ext cx="2282419" cy="685829"/>
          </a:xfrm>
          <a:prstGeom prst="wedgeRoundRectCallout">
            <a:avLst>
              <a:gd name="adj1" fmla="val 43569"/>
              <a:gd name="adj2" fmla="val 79657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スペーサー</a:t>
            </a:r>
            <a:r>
              <a:rPr kumimoji="1" lang="en-US" altLang="ja-JP" sz="1600" dirty="0">
                <a:solidFill>
                  <a:schemeClr val="bg1"/>
                </a:solidFill>
              </a:rPr>
              <a:t> 5mm 2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8019B40D-01AB-B649-9A1D-918815B6685A}"/>
              </a:ext>
            </a:extLst>
          </p:cNvPr>
          <p:cNvSpPr/>
          <p:nvPr/>
        </p:nvSpPr>
        <p:spPr>
          <a:xfrm>
            <a:off x="1195071" y="5515768"/>
            <a:ext cx="2282419" cy="685829"/>
          </a:xfrm>
          <a:prstGeom prst="wedgeRoundRectCallout">
            <a:avLst>
              <a:gd name="adj1" fmla="val 20503"/>
              <a:gd name="adj2" fmla="val -92053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ネジ</a:t>
            </a:r>
            <a:r>
              <a:rPr kumimoji="1" lang="en-US" altLang="ja-JP" sz="1600" dirty="0">
                <a:solidFill>
                  <a:schemeClr val="bg1"/>
                </a:solidFill>
              </a:rPr>
              <a:t> 15mm 2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AF0E8EF-3D19-944A-9CC5-3E95671A4CA9}"/>
              </a:ext>
            </a:extLst>
          </p:cNvPr>
          <p:cNvGrpSpPr/>
          <p:nvPr/>
        </p:nvGrpSpPr>
        <p:grpSpPr>
          <a:xfrm>
            <a:off x="6210280" y="261054"/>
            <a:ext cx="2709721" cy="1445814"/>
            <a:chOff x="6210280" y="261054"/>
            <a:chExt cx="2709721" cy="1445814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3A3B8F75-6252-7B48-ADAA-87575C6B5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7989" y="261054"/>
              <a:ext cx="2682012" cy="1445814"/>
            </a:xfrm>
            <a:prstGeom prst="rect">
              <a:avLst/>
            </a:prstGeom>
            <a:ln w="28575">
              <a:solidFill>
                <a:schemeClr val="bg2"/>
              </a:solidFill>
            </a:ln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8A968CB-357D-1846-9505-C858F499BF1B}"/>
                </a:ext>
              </a:extLst>
            </p:cNvPr>
            <p:cNvSpPr/>
            <p:nvPr/>
          </p:nvSpPr>
          <p:spPr>
            <a:xfrm>
              <a:off x="621028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15</a:t>
              </a:r>
              <a:endParaRPr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969B833-F887-7841-8AC2-B0A6F278A64B}"/>
                </a:ext>
              </a:extLst>
            </p:cNvPr>
            <p:cNvSpPr/>
            <p:nvPr/>
          </p:nvSpPr>
          <p:spPr>
            <a:xfrm>
              <a:off x="659821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20</a:t>
              </a:r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FB505EDF-82F9-CA48-ACFD-560CE098D3CA}"/>
                </a:ext>
              </a:extLst>
            </p:cNvPr>
            <p:cNvSpPr/>
            <p:nvPr/>
          </p:nvSpPr>
          <p:spPr>
            <a:xfrm>
              <a:off x="7008578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30</a:t>
              </a:r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AE953E2-9DC4-494B-867F-D23CD7C7F016}"/>
                </a:ext>
              </a:extLst>
            </p:cNvPr>
            <p:cNvSpPr/>
            <p:nvPr/>
          </p:nvSpPr>
          <p:spPr>
            <a:xfrm>
              <a:off x="7568030" y="37232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5</a:t>
              </a:r>
              <a:endParaRPr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AE4DA24C-97AD-2D4E-B524-CF66020BA734}"/>
                </a:ext>
              </a:extLst>
            </p:cNvPr>
            <p:cNvSpPr/>
            <p:nvPr/>
          </p:nvSpPr>
          <p:spPr>
            <a:xfrm>
              <a:off x="7898337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10</a:t>
              </a:r>
              <a:endParaRPr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5FE9630-F307-554A-9D3D-CD0795AAB2BD}"/>
                </a:ext>
              </a:extLst>
            </p:cNvPr>
            <p:cNvSpPr/>
            <p:nvPr/>
          </p:nvSpPr>
          <p:spPr>
            <a:xfrm>
              <a:off x="835900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20</a:t>
              </a:r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1819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5;p4">
            <a:extLst>
              <a:ext uri="{FF2B5EF4-FFF2-40B4-BE49-F238E27FC236}">
                <a16:creationId xmlns:a16="http://schemas.microsoft.com/office/drawing/2014/main" id="{79FDB82C-1737-D04A-97BB-527EE6AE5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716" y="-27710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573B80"/>
              </a:buClr>
              <a:buSzPts val="3200"/>
            </a:pPr>
            <a:r>
              <a:rPr lang="ja-JP" dirty="0"/>
              <a:t> hanabusa Lab.の紹介</a:t>
            </a:r>
            <a:endParaRPr dirty="0"/>
          </a:p>
        </p:txBody>
      </p:sp>
      <p:sp>
        <p:nvSpPr>
          <p:cNvPr id="9" name="Google Shape;186;p4">
            <a:extLst>
              <a:ext uri="{FF2B5EF4-FFF2-40B4-BE49-F238E27FC236}">
                <a16:creationId xmlns:a16="http://schemas.microsoft.com/office/drawing/2014/main" id="{DE3A5364-EBF0-9B45-BBC2-FCFACD135932}"/>
              </a:ext>
            </a:extLst>
          </p:cNvPr>
          <p:cNvSpPr txBox="1">
            <a:spLocks/>
          </p:cNvSpPr>
          <p:nvPr/>
        </p:nvSpPr>
        <p:spPr bwMode="auto">
          <a:xfrm>
            <a:off x="649715" y="1043609"/>
            <a:ext cx="9401396" cy="500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25" tIns="45700" rIns="91425" bIns="4570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Clr>
                <a:srgbClr val="573B80"/>
              </a:buClr>
              <a:buSzPts val="2220"/>
              <a:buFont typeface="Noto Sans Symbols"/>
              <a:buChar char="■"/>
            </a:pPr>
            <a:r>
              <a:rPr lang="en-US" altLang="ja-JP" sz="2220" kern="0">
                <a:solidFill>
                  <a:schemeClr val="bg2"/>
                </a:solidFill>
              </a:rPr>
              <a:t>hanabusa Lab.=</a:t>
            </a:r>
            <a:endParaRPr lang="en-US" sz="2220" kern="0">
              <a:solidFill>
                <a:schemeClr val="bg2"/>
              </a:solidFill>
            </a:endParaRPr>
          </a:p>
          <a:p>
            <a:pPr marL="0" indent="0">
              <a:lnSpc>
                <a:spcPct val="60000"/>
              </a:lnSpc>
              <a:spcBef>
                <a:spcPts val="518"/>
              </a:spcBef>
              <a:buSzPts val="2590"/>
              <a:buFontTx/>
              <a:buNone/>
            </a:pPr>
            <a:r>
              <a:rPr lang="en-US" altLang="ja-JP" sz="2590" kern="0">
                <a:solidFill>
                  <a:schemeClr val="bg2"/>
                </a:solidFill>
              </a:rPr>
              <a:t>“</a:t>
            </a:r>
            <a:r>
              <a:rPr lang="ja-JP" altLang="en-US" sz="2590" kern="0">
                <a:solidFill>
                  <a:schemeClr val="bg2"/>
                </a:solidFill>
              </a:rPr>
              <a:t>地域でのテクノロジー活用推進グループ”</a:t>
            </a:r>
            <a:br>
              <a:rPr lang="ja-JP" altLang="en-US" sz="2590" kern="0">
                <a:solidFill>
                  <a:schemeClr val="bg2"/>
                </a:solidFill>
              </a:rPr>
            </a:br>
            <a:endParaRPr lang="ja-JP" altLang="en-US" sz="2590" ker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spcBef>
                <a:spcPts val="444"/>
              </a:spcBef>
              <a:buClr>
                <a:srgbClr val="573B80"/>
              </a:buClr>
              <a:buSzPts val="2220"/>
              <a:buFont typeface="Noto Sans Symbols"/>
              <a:buChar char="■"/>
            </a:pPr>
            <a:r>
              <a:rPr lang="ja-JP" altLang="en-US" sz="2220" kern="0">
                <a:solidFill>
                  <a:schemeClr val="bg2"/>
                </a:solidFill>
              </a:rPr>
              <a:t>ビジョン</a:t>
            </a:r>
            <a:br>
              <a:rPr lang="ja-JP" altLang="en-US" sz="2220" kern="0">
                <a:solidFill>
                  <a:schemeClr val="bg2"/>
                </a:solidFill>
              </a:rPr>
            </a:br>
            <a:endParaRPr lang="ja-JP" altLang="en-US" sz="2220" kern="0">
              <a:solidFill>
                <a:schemeClr val="bg2"/>
              </a:solidFill>
            </a:endParaRPr>
          </a:p>
          <a:p>
            <a:pPr indent="-201930">
              <a:lnSpc>
                <a:spcPct val="80000"/>
              </a:lnSpc>
              <a:spcBef>
                <a:spcPts val="444"/>
              </a:spcBef>
              <a:buClr>
                <a:srgbClr val="573B80"/>
              </a:buClr>
              <a:buSzPts val="2220"/>
              <a:buFontTx/>
              <a:buNone/>
            </a:pPr>
            <a:endParaRPr lang="ja-JP" altLang="en-US" sz="2220" kern="0">
              <a:solidFill>
                <a:schemeClr val="bg2"/>
              </a:solidFill>
            </a:endParaRPr>
          </a:p>
          <a:p>
            <a:pPr indent="-201930">
              <a:lnSpc>
                <a:spcPct val="80000"/>
              </a:lnSpc>
              <a:spcBef>
                <a:spcPts val="444"/>
              </a:spcBef>
              <a:buClr>
                <a:srgbClr val="573B80"/>
              </a:buClr>
              <a:buSzPts val="2220"/>
              <a:buFontTx/>
              <a:buNone/>
            </a:pPr>
            <a:endParaRPr lang="ja-JP" altLang="en-US" sz="2220" kern="0">
              <a:solidFill>
                <a:schemeClr val="bg2"/>
              </a:solidFill>
            </a:endParaRPr>
          </a:p>
          <a:p>
            <a:pPr marL="0" indent="0">
              <a:lnSpc>
                <a:spcPct val="80000"/>
              </a:lnSpc>
              <a:spcBef>
                <a:spcPts val="444"/>
              </a:spcBef>
              <a:buSzPts val="2220"/>
              <a:buFontTx/>
              <a:buNone/>
            </a:pPr>
            <a:endParaRPr lang="ja-JP" altLang="en-US" sz="2220" kern="0">
              <a:solidFill>
                <a:schemeClr val="bg2"/>
              </a:solidFill>
            </a:endParaRPr>
          </a:p>
          <a:p>
            <a:pPr marL="0" indent="0">
              <a:lnSpc>
                <a:spcPct val="80000"/>
              </a:lnSpc>
              <a:spcBef>
                <a:spcPts val="444"/>
              </a:spcBef>
              <a:buSzPts val="2220"/>
              <a:buFontTx/>
              <a:buNone/>
            </a:pPr>
            <a:endParaRPr lang="ja-JP" altLang="en-US" sz="2220" kern="0">
              <a:solidFill>
                <a:schemeClr val="bg2"/>
              </a:solidFill>
            </a:endParaRPr>
          </a:p>
          <a:p>
            <a:pPr marL="0" indent="0">
              <a:lnSpc>
                <a:spcPct val="80000"/>
              </a:lnSpc>
              <a:spcBef>
                <a:spcPts val="444"/>
              </a:spcBef>
              <a:buSzPts val="2220"/>
              <a:buFontTx/>
              <a:buNone/>
            </a:pPr>
            <a:endParaRPr lang="ja-JP" altLang="en-US" sz="2220" kern="0">
              <a:solidFill>
                <a:schemeClr val="bg2"/>
              </a:solidFill>
            </a:endParaRPr>
          </a:p>
          <a:p>
            <a:pPr marL="0" indent="0">
              <a:lnSpc>
                <a:spcPct val="80000"/>
              </a:lnSpc>
              <a:spcBef>
                <a:spcPts val="444"/>
              </a:spcBef>
              <a:buSzPts val="2220"/>
              <a:buFontTx/>
              <a:buNone/>
            </a:pPr>
            <a:endParaRPr lang="ja-JP" altLang="en-US" sz="2220" kern="0">
              <a:solidFill>
                <a:schemeClr val="bg2"/>
              </a:solidFill>
            </a:endParaRPr>
          </a:p>
          <a:p>
            <a:pPr marL="0" indent="0">
              <a:lnSpc>
                <a:spcPct val="80000"/>
              </a:lnSpc>
              <a:spcBef>
                <a:spcPts val="444"/>
              </a:spcBef>
              <a:buSzPts val="2220"/>
              <a:buFontTx/>
              <a:buNone/>
            </a:pPr>
            <a:endParaRPr lang="ja-JP" altLang="en-US" sz="2220" ker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spcBef>
                <a:spcPts val="444"/>
              </a:spcBef>
              <a:buClr>
                <a:srgbClr val="573B80"/>
              </a:buClr>
              <a:buSzPts val="2220"/>
              <a:buFont typeface="Noto Sans Symbols"/>
              <a:buChar char="■"/>
            </a:pPr>
            <a:r>
              <a:rPr lang="ja-JP" altLang="en-US" sz="2220" kern="0">
                <a:solidFill>
                  <a:schemeClr val="bg2"/>
                </a:solidFill>
              </a:rPr>
              <a:t>ミッション</a:t>
            </a:r>
          </a:p>
          <a:p>
            <a:pPr lvl="1">
              <a:lnSpc>
                <a:spcPct val="80000"/>
              </a:lnSpc>
              <a:spcBef>
                <a:spcPts val="388"/>
              </a:spcBef>
              <a:buSzPts val="1748"/>
              <a:buFontTx/>
              <a:buChar char="●"/>
            </a:pPr>
            <a:r>
              <a:rPr lang="ja-JP" altLang="en-US" sz="1942" kern="0">
                <a:solidFill>
                  <a:schemeClr val="bg2"/>
                </a:solidFill>
              </a:rPr>
              <a:t>地域課題や地域価値の発掘</a:t>
            </a:r>
          </a:p>
          <a:p>
            <a:pPr lvl="1">
              <a:lnSpc>
                <a:spcPct val="80000"/>
              </a:lnSpc>
              <a:spcBef>
                <a:spcPts val="388"/>
              </a:spcBef>
              <a:buSzPts val="1748"/>
              <a:buFontTx/>
              <a:buChar char="●"/>
            </a:pPr>
            <a:r>
              <a:rPr lang="ja-JP" altLang="en-US" sz="1942" kern="0">
                <a:solidFill>
                  <a:schemeClr val="bg2"/>
                </a:solidFill>
              </a:rPr>
              <a:t>地域のパートナーと協働したモノ・コトの開発</a:t>
            </a:r>
            <a:endParaRPr lang="ja-JP" altLang="en-US" sz="1757" kern="0">
              <a:solidFill>
                <a:schemeClr val="bg2"/>
              </a:solidFill>
            </a:endParaRPr>
          </a:p>
          <a:p>
            <a:pPr lvl="1">
              <a:lnSpc>
                <a:spcPct val="80000"/>
              </a:lnSpc>
              <a:spcBef>
                <a:spcPts val="388"/>
              </a:spcBef>
              <a:buSzPts val="1748"/>
              <a:buFontTx/>
              <a:buChar char="●"/>
            </a:pPr>
            <a:r>
              <a:rPr lang="ja-JP" altLang="en-US" sz="1942" kern="0">
                <a:solidFill>
                  <a:schemeClr val="bg2"/>
                </a:solidFill>
              </a:rPr>
              <a:t>地域を巻き込んだ活動による地域活性化とテクノロジー育成</a:t>
            </a:r>
          </a:p>
          <a:p>
            <a:pPr lvl="3" indent="-105283">
              <a:lnSpc>
                <a:spcPct val="80000"/>
              </a:lnSpc>
              <a:spcBef>
                <a:spcPts val="388"/>
              </a:spcBef>
              <a:buSzPts val="1942"/>
              <a:buFontTx/>
              <a:buNone/>
            </a:pPr>
            <a:endParaRPr lang="ja-JP" altLang="en-US" sz="1942" kern="0">
              <a:solidFill>
                <a:schemeClr val="bg2"/>
              </a:solidFill>
            </a:endParaRPr>
          </a:p>
          <a:p>
            <a:pPr marL="1260475" lvl="3" indent="0">
              <a:lnSpc>
                <a:spcPct val="80000"/>
              </a:lnSpc>
              <a:spcBef>
                <a:spcPts val="296"/>
              </a:spcBef>
              <a:buSzPts val="1480"/>
              <a:buFontTx/>
              <a:buNone/>
            </a:pPr>
            <a:endParaRPr lang="ja-JP" altLang="en-US" sz="1480" kern="0">
              <a:solidFill>
                <a:schemeClr val="bg2"/>
              </a:solidFill>
            </a:endParaRPr>
          </a:p>
          <a:p>
            <a:pPr lvl="3" indent="-134619">
              <a:lnSpc>
                <a:spcPct val="80000"/>
              </a:lnSpc>
              <a:spcBef>
                <a:spcPts val="296"/>
              </a:spcBef>
              <a:buSzPts val="1480"/>
              <a:buFontTx/>
              <a:buNone/>
            </a:pPr>
            <a:endParaRPr lang="ja-JP" altLang="en-US" sz="1480" kern="0" dirty="0">
              <a:solidFill>
                <a:schemeClr val="bg2"/>
              </a:solidFill>
            </a:endParaRPr>
          </a:p>
        </p:txBody>
      </p:sp>
      <p:pic>
        <p:nvPicPr>
          <p:cNvPr id="10" name="Google Shape;187;p4" descr="main.jpg">
            <a:extLst>
              <a:ext uri="{FF2B5EF4-FFF2-40B4-BE49-F238E27FC236}">
                <a16:creationId xmlns:a16="http://schemas.microsoft.com/office/drawing/2014/main" id="{A778DA02-A3DA-204D-9AEB-B2DBEEB05D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177" y="2363357"/>
            <a:ext cx="8310829" cy="20777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スライド番号プレースホルダー 2">
            <a:extLst>
              <a:ext uri="{FF2B5EF4-FFF2-40B4-BE49-F238E27FC236}">
                <a16:creationId xmlns:a16="http://schemas.microsoft.com/office/drawing/2014/main" id="{22491C1A-14A9-F244-A9CF-53C3905C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8982" y="6364852"/>
            <a:ext cx="1066800" cy="180976"/>
          </a:xfrm>
        </p:spPr>
        <p:txBody>
          <a:bodyPr/>
          <a:lstStyle/>
          <a:p>
            <a:fld id="{F9043838-BFF5-400C-B067-3DF4A5F395D6}" type="slidenum">
              <a:rPr lang="en-US" altLang="ja-JP" noProof="0" smtClean="0">
                <a:solidFill>
                  <a:schemeClr val="bg2"/>
                </a:solidFill>
              </a:rPr>
              <a:pPr/>
              <a:t>3</a:t>
            </a:fld>
            <a:endParaRPr lang="ja-JP" altLang="en-US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3155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E825757-271E-B54D-9F8F-CE142F50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9" y="1869933"/>
            <a:ext cx="4395548" cy="3091295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7F6D53BE-9350-1045-A586-73AEE7CCE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5861543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4. </a:t>
            </a:r>
            <a:r>
              <a:rPr lang="en-US" altLang="ja-JP" sz="3200" dirty="0" err="1"/>
              <a:t>micro:bit</a:t>
            </a:r>
            <a:r>
              <a:rPr lang="ja-JP" altLang="en-US" sz="3200"/>
              <a:t>へのネジの取り付け</a:t>
            </a:r>
            <a:endParaRPr lang="en-US" altLang="en-US" sz="3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E5D30B3-5FB9-FB4E-868D-17989A733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731" y="1972564"/>
            <a:ext cx="4203508" cy="2988664"/>
          </a:xfrm>
          <a:prstGeom prst="rect">
            <a:avLst/>
          </a:prstGeom>
        </p:spPr>
      </p:pic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5D033B69-AA8C-314C-ABEA-8D326CDAF5F6}"/>
              </a:ext>
            </a:extLst>
          </p:cNvPr>
          <p:cNvSpPr/>
          <p:nvPr/>
        </p:nvSpPr>
        <p:spPr>
          <a:xfrm>
            <a:off x="1056526" y="5237860"/>
            <a:ext cx="3169111" cy="685829"/>
          </a:xfrm>
          <a:prstGeom prst="wedgeRoundRectCallout">
            <a:avLst>
              <a:gd name="adj1" fmla="val -11411"/>
              <a:gd name="adj2" fmla="val -136496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スペーサーを指で回して、固定してください。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32527975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5C31D0C-3354-0B46-BBB5-21974F98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041400"/>
            <a:ext cx="6134100" cy="47752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7F6D53BE-9350-1045-A586-73AEE7CCE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5861543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5. </a:t>
            </a:r>
            <a:r>
              <a:rPr lang="en-US" altLang="ja-JP" sz="3200" dirty="0" err="1"/>
              <a:t>micro:bit</a:t>
            </a:r>
            <a:r>
              <a:rPr lang="ja-JP" altLang="en-US" sz="3200"/>
              <a:t>への基板の取り付け</a:t>
            </a:r>
            <a:endParaRPr lang="en-US" altLang="en-US" sz="3200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20116DDC-08FC-384A-84ED-2C07E6150962}"/>
              </a:ext>
            </a:extLst>
          </p:cNvPr>
          <p:cNvGrpSpPr/>
          <p:nvPr/>
        </p:nvGrpSpPr>
        <p:grpSpPr>
          <a:xfrm>
            <a:off x="6567055" y="184565"/>
            <a:ext cx="2426855" cy="1367144"/>
            <a:chOff x="6210280" y="261054"/>
            <a:chExt cx="2709721" cy="1445814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E2F2CE9-2219-F449-980D-61AC321BA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7989" y="261054"/>
              <a:ext cx="2682012" cy="1445814"/>
            </a:xfrm>
            <a:prstGeom prst="rect">
              <a:avLst/>
            </a:prstGeom>
            <a:ln w="28575">
              <a:solidFill>
                <a:schemeClr val="bg2"/>
              </a:solidFill>
            </a:ln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D68E5F5-3D7A-3F47-BA05-47624EB59E20}"/>
                </a:ext>
              </a:extLst>
            </p:cNvPr>
            <p:cNvSpPr/>
            <p:nvPr/>
          </p:nvSpPr>
          <p:spPr>
            <a:xfrm>
              <a:off x="621028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15</a:t>
              </a:r>
              <a:endParaRPr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F211BE8-7A45-474A-AEA5-96D02ECE44B1}"/>
                </a:ext>
              </a:extLst>
            </p:cNvPr>
            <p:cNvSpPr/>
            <p:nvPr/>
          </p:nvSpPr>
          <p:spPr>
            <a:xfrm>
              <a:off x="659821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20</a:t>
              </a:r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6C9373D-C964-464D-8F8A-A521D430D5D6}"/>
                </a:ext>
              </a:extLst>
            </p:cNvPr>
            <p:cNvSpPr/>
            <p:nvPr/>
          </p:nvSpPr>
          <p:spPr>
            <a:xfrm>
              <a:off x="7008578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30</a:t>
              </a:r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B71E18F-819E-3F49-AA79-981C8F39CD7C}"/>
                </a:ext>
              </a:extLst>
            </p:cNvPr>
            <p:cNvSpPr/>
            <p:nvPr/>
          </p:nvSpPr>
          <p:spPr>
            <a:xfrm>
              <a:off x="7568030" y="37232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5</a:t>
              </a:r>
              <a:endParaRPr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4F29FD5-5F3C-4C43-B4D7-2870473D0819}"/>
                </a:ext>
              </a:extLst>
            </p:cNvPr>
            <p:cNvSpPr/>
            <p:nvPr/>
          </p:nvSpPr>
          <p:spPr>
            <a:xfrm>
              <a:off x="7898337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10</a:t>
              </a:r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D10AC397-C06A-AE45-9E62-F0BF8213409D}"/>
                </a:ext>
              </a:extLst>
            </p:cNvPr>
            <p:cNvSpPr/>
            <p:nvPr/>
          </p:nvSpPr>
          <p:spPr>
            <a:xfrm>
              <a:off x="835900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20</a:t>
              </a:r>
              <a:endParaRPr lang="ja-JP" altLang="en-US"/>
            </a:p>
          </p:txBody>
        </p:sp>
      </p:grpSp>
      <p:sp>
        <p:nvSpPr>
          <p:cNvPr id="19" name="角丸四角形吹き出し 18">
            <a:extLst>
              <a:ext uri="{FF2B5EF4-FFF2-40B4-BE49-F238E27FC236}">
                <a16:creationId xmlns:a16="http://schemas.microsoft.com/office/drawing/2014/main" id="{262960AA-A623-944B-9B3D-39F8A7B61B03}"/>
              </a:ext>
            </a:extLst>
          </p:cNvPr>
          <p:cNvSpPr/>
          <p:nvPr/>
        </p:nvSpPr>
        <p:spPr>
          <a:xfrm>
            <a:off x="6209053" y="1954089"/>
            <a:ext cx="2282419" cy="685829"/>
          </a:xfrm>
          <a:prstGeom prst="wedgeRoundRectCallout">
            <a:avLst>
              <a:gd name="adj1" fmla="val -83903"/>
              <a:gd name="adj2" fmla="val -45590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ネジ</a:t>
            </a:r>
            <a:r>
              <a:rPr kumimoji="1" lang="en-US" altLang="ja-JP" sz="1600" dirty="0">
                <a:solidFill>
                  <a:schemeClr val="bg1"/>
                </a:solidFill>
              </a:rPr>
              <a:t> 20mm 2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  <a:endParaRPr kumimoji="1" lang="en-US" altLang="ja-JP" sz="1600" dirty="0">
              <a:solidFill>
                <a:schemeClr val="bg1"/>
              </a:solidFill>
            </a:endParaRPr>
          </a:p>
          <a:p>
            <a:r>
              <a:rPr kumimoji="1" lang="ja-JP" altLang="en-US" sz="1600">
                <a:solidFill>
                  <a:schemeClr val="bg1"/>
                </a:solidFill>
              </a:rPr>
              <a:t>スペーサー</a:t>
            </a:r>
            <a:r>
              <a:rPr kumimoji="1" lang="en-US" altLang="ja-JP" sz="1600" dirty="0">
                <a:solidFill>
                  <a:schemeClr val="bg1"/>
                </a:solidFill>
              </a:rPr>
              <a:t> 10mm 2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58121894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7F6D53BE-9350-1045-A586-73AEE7CCE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5861543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6. </a:t>
            </a:r>
            <a:r>
              <a:rPr lang="en-US" altLang="ja-JP" sz="3200" dirty="0" err="1"/>
              <a:t>micro:bit</a:t>
            </a:r>
            <a:r>
              <a:rPr lang="ja-JP" altLang="en-US" sz="3200"/>
              <a:t>への基板の取り付け</a:t>
            </a:r>
            <a:endParaRPr lang="en-US" altLang="en-US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3EE2B5-1CC0-384D-B8A2-D64209BB4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04" y="1255146"/>
            <a:ext cx="6988126" cy="42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4263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7F6D53BE-9350-1045-A586-73AEE7CCE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5861543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7. </a:t>
            </a:r>
            <a:r>
              <a:rPr lang="en-US" altLang="ja-JP" sz="3200" dirty="0" err="1"/>
              <a:t>micro:bit</a:t>
            </a:r>
            <a:r>
              <a:rPr lang="ja-JP" altLang="en-US" sz="3200"/>
              <a:t>への基板の取り付け</a:t>
            </a:r>
            <a:endParaRPr lang="en-US" altLang="en-US" sz="32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BC9D896-F27E-234B-BDEC-C1A8F7ED8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837" y="1590370"/>
            <a:ext cx="3773472" cy="292911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49583A0-2639-854B-ABEC-584FEC17E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37" y="3692235"/>
            <a:ext cx="4348421" cy="302259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0F99558-24FD-464A-961C-0DE43EE81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22" y="839275"/>
            <a:ext cx="3964133" cy="31866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8156788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7F6D53BE-9350-1045-A586-73AEE7CCE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5861543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8. </a:t>
            </a:r>
            <a:r>
              <a:rPr lang="en-US" altLang="ja-JP" sz="3200" dirty="0" err="1"/>
              <a:t>micro:bit</a:t>
            </a:r>
            <a:r>
              <a:rPr lang="ja-JP" altLang="en-US" sz="3200"/>
              <a:t>を板に取り付け</a:t>
            </a:r>
            <a:endParaRPr lang="en-US" altLang="en-US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8E83404-C444-2744-B5AA-245956EC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45" y="907472"/>
            <a:ext cx="6610927" cy="49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1898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BD6436-DCFB-5E44-B32B-CAC2B309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6" y="907472"/>
            <a:ext cx="4573551" cy="298614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2325F9-3DC5-C74A-AE71-6A0156FD2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97" y="3508310"/>
            <a:ext cx="5029975" cy="29334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5861543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9. </a:t>
            </a:r>
            <a:r>
              <a:rPr lang="en-US" altLang="ja-JP" sz="3200" dirty="0" err="1"/>
              <a:t>micro:bit</a:t>
            </a:r>
            <a:r>
              <a:rPr lang="ja-JP" altLang="en-US" sz="3200"/>
              <a:t>を板に取り付け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175805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5861543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10. </a:t>
            </a:r>
            <a:r>
              <a:rPr lang="ja-JP" altLang="en-US" sz="3200"/>
              <a:t>杖の先部の作成</a:t>
            </a:r>
            <a:endParaRPr lang="en-US" altLang="en-US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FA327A-9FA1-8448-A6B2-374106F4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3" y="1009073"/>
            <a:ext cx="1943100" cy="254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7622D6B-EB61-B745-90D3-66AFEDA78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813" y="1856509"/>
            <a:ext cx="6123062" cy="432492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4B5D50D9-10D8-6F49-BA75-4591892D14BB}"/>
              </a:ext>
            </a:extLst>
          </p:cNvPr>
          <p:cNvSpPr/>
          <p:nvPr/>
        </p:nvSpPr>
        <p:spPr>
          <a:xfrm>
            <a:off x="5864279" y="1936158"/>
            <a:ext cx="3399642" cy="685829"/>
          </a:xfrm>
          <a:prstGeom prst="wedgeRoundRectCallout">
            <a:avLst>
              <a:gd name="adj1" fmla="val -40692"/>
              <a:gd name="adj2" fmla="val 109595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サポート板には向きがあります。</a:t>
            </a:r>
            <a:endParaRPr kumimoji="1" lang="en-US" altLang="ja-JP" sz="1600" dirty="0">
              <a:solidFill>
                <a:schemeClr val="bg1"/>
              </a:solidFill>
            </a:endParaRPr>
          </a:p>
          <a:p>
            <a:r>
              <a:rPr kumimoji="1" lang="en-US" altLang="ja-JP" sz="1600" dirty="0">
                <a:solidFill>
                  <a:schemeClr val="bg1"/>
                </a:solidFill>
              </a:rPr>
              <a:t>(</a:t>
            </a:r>
            <a:r>
              <a:rPr kumimoji="1" lang="ja-JP" altLang="en-US" sz="1600">
                <a:solidFill>
                  <a:schemeClr val="bg1"/>
                </a:solidFill>
              </a:rPr>
              <a:t>出っ張りを穴にはめ込む</a:t>
            </a:r>
            <a:r>
              <a:rPr kumimoji="1" lang="en-US" altLang="ja-JP" sz="1600" dirty="0">
                <a:solidFill>
                  <a:schemeClr val="bg1"/>
                </a:solidFill>
              </a:rPr>
              <a:t>)</a:t>
            </a:r>
            <a:endParaRPr kumimoji="1" lang="ja-JP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0730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FBDF823-4783-8B4B-A44D-747867E8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01" y="1097822"/>
            <a:ext cx="6337300" cy="49022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5861543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11. </a:t>
            </a:r>
            <a:r>
              <a:rPr lang="ja-JP" altLang="en-US" sz="3200"/>
              <a:t>杖の先部の作成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2847236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6549754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12. </a:t>
            </a:r>
            <a:r>
              <a:rPr lang="ja-JP" altLang="en-US" sz="3200"/>
              <a:t>杖の先部とベースの取り付け</a:t>
            </a:r>
            <a:endParaRPr lang="en-US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C8D6AE8-2430-6E4E-883F-BDBF590B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5" y="1513013"/>
            <a:ext cx="7940519" cy="4148375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5D2C87A-1C7E-444F-9542-18FBBE024808}"/>
              </a:ext>
            </a:extLst>
          </p:cNvPr>
          <p:cNvGrpSpPr/>
          <p:nvPr/>
        </p:nvGrpSpPr>
        <p:grpSpPr>
          <a:xfrm>
            <a:off x="6210280" y="261054"/>
            <a:ext cx="2709721" cy="1445814"/>
            <a:chOff x="6210280" y="261054"/>
            <a:chExt cx="2709721" cy="1445814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8825D4F-8746-4A44-BB70-F36A6CFBF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7989" y="261054"/>
              <a:ext cx="2682012" cy="1445814"/>
            </a:xfrm>
            <a:prstGeom prst="rect">
              <a:avLst/>
            </a:prstGeom>
            <a:ln w="28575">
              <a:solidFill>
                <a:schemeClr val="bg2"/>
              </a:solidFill>
            </a:ln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1FA94D8-4BC9-7945-9FA8-AA6AD73466A9}"/>
                </a:ext>
              </a:extLst>
            </p:cNvPr>
            <p:cNvSpPr/>
            <p:nvPr/>
          </p:nvSpPr>
          <p:spPr>
            <a:xfrm>
              <a:off x="621028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15</a:t>
              </a:r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C4D7C163-B129-C447-8BE4-1FB7D400BDFF}"/>
                </a:ext>
              </a:extLst>
            </p:cNvPr>
            <p:cNvSpPr/>
            <p:nvPr/>
          </p:nvSpPr>
          <p:spPr>
            <a:xfrm>
              <a:off x="659821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20</a:t>
              </a:r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D9C2F6B-3B50-AD45-B3E8-04908299E2F3}"/>
                </a:ext>
              </a:extLst>
            </p:cNvPr>
            <p:cNvSpPr/>
            <p:nvPr/>
          </p:nvSpPr>
          <p:spPr>
            <a:xfrm>
              <a:off x="7008578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30</a:t>
              </a:r>
              <a:endParaRPr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28B7D41-12BC-884C-B758-14E149836F91}"/>
                </a:ext>
              </a:extLst>
            </p:cNvPr>
            <p:cNvSpPr/>
            <p:nvPr/>
          </p:nvSpPr>
          <p:spPr>
            <a:xfrm>
              <a:off x="7568030" y="37232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5</a:t>
              </a:r>
              <a:endParaRPr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400FACA-7F3E-5140-9CDD-8CCB5AD918A3}"/>
                </a:ext>
              </a:extLst>
            </p:cNvPr>
            <p:cNvSpPr/>
            <p:nvPr/>
          </p:nvSpPr>
          <p:spPr>
            <a:xfrm>
              <a:off x="7898337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10</a:t>
              </a:r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EB91201-F5ED-324E-8136-4D6CF8440554}"/>
                </a:ext>
              </a:extLst>
            </p:cNvPr>
            <p:cNvSpPr/>
            <p:nvPr/>
          </p:nvSpPr>
          <p:spPr>
            <a:xfrm>
              <a:off x="835900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20</a:t>
              </a:r>
              <a:endParaRPr lang="ja-JP" altLang="en-US"/>
            </a:p>
          </p:txBody>
        </p:sp>
      </p:grp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A2920CEC-08F7-3449-B9E4-9E1ED8430A18}"/>
              </a:ext>
            </a:extLst>
          </p:cNvPr>
          <p:cNvSpPr/>
          <p:nvPr/>
        </p:nvSpPr>
        <p:spPr>
          <a:xfrm>
            <a:off x="0" y="2901371"/>
            <a:ext cx="2282419" cy="685829"/>
          </a:xfrm>
          <a:prstGeom prst="wedgeRoundRectCallout">
            <a:avLst>
              <a:gd name="adj1" fmla="val 26434"/>
              <a:gd name="adj2" fmla="val -76190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ネジ</a:t>
            </a:r>
            <a:r>
              <a:rPr kumimoji="1" lang="en-US" altLang="ja-JP" sz="1600" dirty="0">
                <a:solidFill>
                  <a:schemeClr val="bg1"/>
                </a:solidFill>
              </a:rPr>
              <a:t> 20mm 3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  <a:endParaRPr kumimoji="1" lang="en-US" altLang="ja-JP" sz="1600" dirty="0">
              <a:solidFill>
                <a:schemeClr val="bg1"/>
              </a:solidFill>
            </a:endParaRPr>
          </a:p>
          <a:p>
            <a:r>
              <a:rPr kumimoji="1" lang="ja-JP" altLang="en-US" sz="1600">
                <a:solidFill>
                  <a:schemeClr val="bg1"/>
                </a:solidFill>
              </a:rPr>
              <a:t>スペーサー</a:t>
            </a:r>
            <a:r>
              <a:rPr kumimoji="1" lang="en-US" altLang="ja-JP" sz="1600" dirty="0">
                <a:solidFill>
                  <a:schemeClr val="bg1"/>
                </a:solidFill>
              </a:rPr>
              <a:t> 10mm 3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73812641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9" y="-235528"/>
            <a:ext cx="6549754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13. </a:t>
            </a:r>
            <a:r>
              <a:rPr lang="ja-JP" altLang="en-US" sz="3200"/>
              <a:t>杖の先部とベースの取り付け</a:t>
            </a:r>
            <a:endParaRPr lang="en-US" altLang="en-US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58CCB0-2DBC-A04B-82C1-B59E48FA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86" y="3312040"/>
            <a:ext cx="7149892" cy="31254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4C0B5A8-072C-F647-AC3D-EFB436C65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49" y="1093970"/>
            <a:ext cx="3521741" cy="270845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121473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69;p10">
            <a:extLst>
              <a:ext uri="{FF2B5EF4-FFF2-40B4-BE49-F238E27FC236}">
                <a16:creationId xmlns:a16="http://schemas.microsoft.com/office/drawing/2014/main" id="{898E81F6-6293-8642-83B6-87F79E1142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19" y="110836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573B80"/>
              </a:buClr>
              <a:buSzPts val="2800"/>
            </a:pPr>
            <a:r>
              <a:rPr lang="ja-JP" altLang="en-US" sz="2800" dirty="0"/>
              <a:t>これまでのワークショップの様子</a:t>
            </a:r>
            <a:endParaRPr sz="2800" dirty="0"/>
          </a:p>
        </p:txBody>
      </p:sp>
      <p:sp>
        <p:nvSpPr>
          <p:cNvPr id="13" name="Google Shape;270;p10">
            <a:extLst>
              <a:ext uri="{FF2B5EF4-FFF2-40B4-BE49-F238E27FC236}">
                <a16:creationId xmlns:a16="http://schemas.microsoft.com/office/drawing/2014/main" id="{98ADFDE2-272F-D44F-BE10-D9D7B62AEC5A}"/>
              </a:ext>
            </a:extLst>
          </p:cNvPr>
          <p:cNvSpPr txBox="1">
            <a:spLocks/>
          </p:cNvSpPr>
          <p:nvPr/>
        </p:nvSpPr>
        <p:spPr bwMode="auto">
          <a:xfrm>
            <a:off x="-434345" y="906079"/>
            <a:ext cx="9240550" cy="86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25" tIns="45700" rIns="91425" bIns="4570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spcBef>
                <a:spcPts val="0"/>
              </a:spcBef>
              <a:buSzPts val="1800"/>
              <a:buFontTx/>
              <a:buNone/>
            </a:pPr>
            <a:r>
              <a:rPr lang="ja-JP" altLang="en-US" sz="1600" b="1" kern="0">
                <a:solidFill>
                  <a:schemeClr val="bg2"/>
                </a:solidFill>
              </a:rPr>
              <a:t>三連射ゴム鉄砲の作成 </a:t>
            </a:r>
            <a:br>
              <a:rPr lang="ja-JP" altLang="en-US" sz="1600" b="1" kern="0">
                <a:solidFill>
                  <a:schemeClr val="bg2"/>
                </a:solidFill>
              </a:rPr>
            </a:br>
            <a:r>
              <a:rPr lang="en-US" altLang="ja-JP" sz="1600" b="1" kern="0">
                <a:solidFill>
                  <a:schemeClr val="bg2"/>
                </a:solidFill>
              </a:rPr>
              <a:t>&amp; </a:t>
            </a:r>
            <a:r>
              <a:rPr lang="ja-JP" altLang="en-US" sz="1600" b="1" kern="0">
                <a:solidFill>
                  <a:schemeClr val="bg2"/>
                </a:solidFill>
              </a:rPr>
              <a:t>ハイテク的当てゲーム</a:t>
            </a:r>
            <a:r>
              <a:rPr lang="en-US" altLang="ja-JP" sz="1600" b="1" kern="0">
                <a:solidFill>
                  <a:schemeClr val="bg2"/>
                </a:solidFill>
              </a:rPr>
              <a:t>(2019/6)</a:t>
            </a:r>
            <a:endParaRPr lang="ja-JP" altLang="en-US" sz="1600" kern="0" dirty="0">
              <a:solidFill>
                <a:schemeClr val="bg2"/>
              </a:solidFill>
            </a:endParaRPr>
          </a:p>
        </p:txBody>
      </p:sp>
      <p:pic>
        <p:nvPicPr>
          <p:cNvPr id="14" name="Google Shape;271;p10">
            <a:extLst>
              <a:ext uri="{FF2B5EF4-FFF2-40B4-BE49-F238E27FC236}">
                <a16:creationId xmlns:a16="http://schemas.microsoft.com/office/drawing/2014/main" id="{ABE6ED89-B372-1A43-B062-88D13200ED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238" y="4235184"/>
            <a:ext cx="2629389" cy="19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72;p10">
            <a:extLst>
              <a:ext uri="{FF2B5EF4-FFF2-40B4-BE49-F238E27FC236}">
                <a16:creationId xmlns:a16="http://schemas.microsoft.com/office/drawing/2014/main" id="{4440C9AD-C55F-0D4B-800D-8D91A4A257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533" y="1647132"/>
            <a:ext cx="2731300" cy="2044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273;p10">
            <a:extLst>
              <a:ext uri="{FF2B5EF4-FFF2-40B4-BE49-F238E27FC236}">
                <a16:creationId xmlns:a16="http://schemas.microsoft.com/office/drawing/2014/main" id="{81478308-2C84-384E-A72A-83CF49F49477}"/>
              </a:ext>
            </a:extLst>
          </p:cNvPr>
          <p:cNvCxnSpPr/>
          <p:nvPr/>
        </p:nvCxnSpPr>
        <p:spPr>
          <a:xfrm>
            <a:off x="3211241" y="995481"/>
            <a:ext cx="0" cy="5881525"/>
          </a:xfrm>
          <a:prstGeom prst="straightConnector1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pic>
        <p:nvPicPr>
          <p:cNvPr id="17" name="Google Shape;275;p10">
            <a:extLst>
              <a:ext uri="{FF2B5EF4-FFF2-40B4-BE49-F238E27FC236}">
                <a16:creationId xmlns:a16="http://schemas.microsoft.com/office/drawing/2014/main" id="{60795B3D-9FE4-4843-AD97-84C09EC836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9156" y="4235185"/>
            <a:ext cx="2702253" cy="17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6;p10">
            <a:extLst>
              <a:ext uri="{FF2B5EF4-FFF2-40B4-BE49-F238E27FC236}">
                <a16:creationId xmlns:a16="http://schemas.microsoft.com/office/drawing/2014/main" id="{631F3D36-BDE0-E444-9CF5-4F8C48CB64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0173" y="1588580"/>
            <a:ext cx="2255416" cy="2249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73;p10">
            <a:extLst>
              <a:ext uri="{FF2B5EF4-FFF2-40B4-BE49-F238E27FC236}">
                <a16:creationId xmlns:a16="http://schemas.microsoft.com/office/drawing/2014/main" id="{0FBA067D-A5E9-1E43-BCF3-B6374BDE920F}"/>
              </a:ext>
            </a:extLst>
          </p:cNvPr>
          <p:cNvCxnSpPr/>
          <p:nvPr/>
        </p:nvCxnSpPr>
        <p:spPr>
          <a:xfrm>
            <a:off x="6124776" y="985466"/>
            <a:ext cx="0" cy="5881525"/>
          </a:xfrm>
          <a:prstGeom prst="straightConnector1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0" name="Google Shape;274;p10">
            <a:extLst>
              <a:ext uri="{FF2B5EF4-FFF2-40B4-BE49-F238E27FC236}">
                <a16:creationId xmlns:a16="http://schemas.microsoft.com/office/drawing/2014/main" id="{8A60BC70-22B3-1C42-B116-13A6D8C3BB49}"/>
              </a:ext>
            </a:extLst>
          </p:cNvPr>
          <p:cNvSpPr txBox="1"/>
          <p:nvPr/>
        </p:nvSpPr>
        <p:spPr>
          <a:xfrm>
            <a:off x="1999072" y="940449"/>
            <a:ext cx="5147443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573B80"/>
              </a:buClr>
              <a:buSzPts val="2000"/>
            </a:pPr>
            <a:r>
              <a:rPr lang="en-US" altLang="ja-JP" b="1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2</a:t>
            </a:r>
            <a:r>
              <a:rPr lang="ja-JP" altLang="en-US" b="1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輪ロボット</a:t>
            </a:r>
            <a:r>
              <a:rPr lang="en-US" altLang="ja-JP" b="1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(2020/1)</a:t>
            </a:r>
            <a:endParaRPr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3C9AAE9-49FD-AE40-AE85-69FD5CAB6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969" y="1667628"/>
            <a:ext cx="1956962" cy="217074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C3A3307-EC7B-E548-91AB-234AEF736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732" y="4321205"/>
            <a:ext cx="2684547" cy="1752721"/>
          </a:xfrm>
          <a:prstGeom prst="rect">
            <a:avLst/>
          </a:prstGeom>
        </p:spPr>
      </p:pic>
      <p:sp>
        <p:nvSpPr>
          <p:cNvPr id="23" name="スライド番号プレースホルダー 4">
            <a:extLst>
              <a:ext uri="{FF2B5EF4-FFF2-40B4-BE49-F238E27FC236}">
                <a16:creationId xmlns:a16="http://schemas.microsoft.com/office/drawing/2014/main" id="{3BA2816E-BED8-AC49-A4F5-FBB8793C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9818" y="6503398"/>
            <a:ext cx="1066800" cy="180976"/>
          </a:xfrm>
        </p:spPr>
        <p:txBody>
          <a:bodyPr/>
          <a:lstStyle/>
          <a:p>
            <a:fld id="{F9043838-BFF5-400C-B067-3DF4A5F395D6}" type="slidenum">
              <a:rPr lang="en-US" altLang="ja-JP" noProof="0" smtClean="0">
                <a:solidFill>
                  <a:schemeClr val="bg2"/>
                </a:solidFill>
              </a:rPr>
              <a:pPr/>
              <a:t>4</a:t>
            </a:fld>
            <a:endParaRPr lang="ja-JP" altLang="en-US" noProof="0" dirty="0">
              <a:solidFill>
                <a:schemeClr val="bg2"/>
              </a:solidFill>
            </a:endParaRPr>
          </a:p>
        </p:txBody>
      </p:sp>
      <p:sp>
        <p:nvSpPr>
          <p:cNvPr id="24" name="Google Shape;274;p10">
            <a:extLst>
              <a:ext uri="{FF2B5EF4-FFF2-40B4-BE49-F238E27FC236}">
                <a16:creationId xmlns:a16="http://schemas.microsoft.com/office/drawing/2014/main" id="{3A0B4A2C-9CEC-9642-BA49-CEDA9FDEEB56}"/>
              </a:ext>
            </a:extLst>
          </p:cNvPr>
          <p:cNvSpPr txBox="1"/>
          <p:nvPr/>
        </p:nvSpPr>
        <p:spPr>
          <a:xfrm>
            <a:off x="5129283" y="940449"/>
            <a:ext cx="5147443" cy="11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573B80"/>
              </a:buClr>
              <a:buSzPts val="2000"/>
            </a:pPr>
            <a:r>
              <a:rPr lang="ja-JP" altLang="en-US" b="1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プログラミング楽器</a:t>
            </a:r>
            <a:r>
              <a:rPr lang="en-US" altLang="ja-JP" b="1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/>
              </a:rPr>
              <a:t>(2020/8)</a:t>
            </a:r>
            <a:endParaRPr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58232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8" y="-235528"/>
            <a:ext cx="8497851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14. </a:t>
            </a:r>
            <a:r>
              <a:rPr lang="en-US" altLang="ja-JP" sz="3200" dirty="0" err="1"/>
              <a:t>micro:bit</a:t>
            </a:r>
            <a:r>
              <a:rPr lang="ja-JP" altLang="en-US" sz="3200"/>
              <a:t>ユニットとベースの取り付け</a:t>
            </a:r>
            <a:endParaRPr lang="en-US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DB5201-8BAC-AB4E-8E89-2BEF3564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257300"/>
            <a:ext cx="8153400" cy="4343400"/>
          </a:xfrm>
          <a:prstGeom prst="rect">
            <a:avLst/>
          </a:prstGeom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FE890A4-1932-7C48-A474-BF954DA55C1F}"/>
              </a:ext>
            </a:extLst>
          </p:cNvPr>
          <p:cNvGrpSpPr/>
          <p:nvPr/>
        </p:nvGrpSpPr>
        <p:grpSpPr>
          <a:xfrm>
            <a:off x="366072" y="907472"/>
            <a:ext cx="2709721" cy="1445814"/>
            <a:chOff x="6210280" y="261054"/>
            <a:chExt cx="2709721" cy="1445814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5C52932-1D7C-8642-8A4E-EED4930E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7989" y="261054"/>
              <a:ext cx="2682012" cy="1445814"/>
            </a:xfrm>
            <a:prstGeom prst="rect">
              <a:avLst/>
            </a:prstGeom>
            <a:ln w="28575">
              <a:solidFill>
                <a:schemeClr val="bg2"/>
              </a:solidFill>
            </a:ln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A6DF993-729C-3A40-B2A9-1AABED03EB4F}"/>
                </a:ext>
              </a:extLst>
            </p:cNvPr>
            <p:cNvSpPr/>
            <p:nvPr/>
          </p:nvSpPr>
          <p:spPr>
            <a:xfrm>
              <a:off x="621028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15</a:t>
              </a:r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4682E8A-C781-B345-9CF9-F047874A8888}"/>
                </a:ext>
              </a:extLst>
            </p:cNvPr>
            <p:cNvSpPr/>
            <p:nvPr/>
          </p:nvSpPr>
          <p:spPr>
            <a:xfrm>
              <a:off x="659821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20</a:t>
              </a:r>
              <a:endParaRPr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BB76C23-9B75-6140-9ADE-3D2CF3FE0C93}"/>
                </a:ext>
              </a:extLst>
            </p:cNvPr>
            <p:cNvSpPr/>
            <p:nvPr/>
          </p:nvSpPr>
          <p:spPr>
            <a:xfrm>
              <a:off x="7008578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30</a:t>
              </a:r>
              <a:endParaRPr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3D3E426-0083-6542-B544-380CB4AAEFB4}"/>
                </a:ext>
              </a:extLst>
            </p:cNvPr>
            <p:cNvSpPr/>
            <p:nvPr/>
          </p:nvSpPr>
          <p:spPr>
            <a:xfrm>
              <a:off x="7568030" y="37232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5</a:t>
              </a:r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4C7DAB17-2C84-3746-95E3-1C61A987FD34}"/>
                </a:ext>
              </a:extLst>
            </p:cNvPr>
            <p:cNvSpPr/>
            <p:nvPr/>
          </p:nvSpPr>
          <p:spPr>
            <a:xfrm>
              <a:off x="7898337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10</a:t>
              </a:r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9997596-5B3A-AB4B-BDC2-4822BD7E180B}"/>
                </a:ext>
              </a:extLst>
            </p:cNvPr>
            <p:cNvSpPr/>
            <p:nvPr/>
          </p:nvSpPr>
          <p:spPr>
            <a:xfrm>
              <a:off x="8359000" y="3723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20</a:t>
              </a:r>
              <a:endParaRPr lang="ja-JP" altLang="en-US"/>
            </a:p>
          </p:txBody>
        </p:sp>
      </p:grp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C434CC3D-F6C9-8F48-A009-F8B6F0451818}"/>
              </a:ext>
            </a:extLst>
          </p:cNvPr>
          <p:cNvSpPr/>
          <p:nvPr/>
        </p:nvSpPr>
        <p:spPr>
          <a:xfrm>
            <a:off x="6624982" y="683063"/>
            <a:ext cx="2282419" cy="685829"/>
          </a:xfrm>
          <a:prstGeom prst="wedgeRoundRectCallout">
            <a:avLst>
              <a:gd name="adj1" fmla="val -46144"/>
              <a:gd name="adj2" fmla="val 78393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ネジ</a:t>
            </a:r>
            <a:r>
              <a:rPr kumimoji="1" lang="en-US" altLang="ja-JP" sz="1600" dirty="0">
                <a:solidFill>
                  <a:schemeClr val="bg1"/>
                </a:solidFill>
              </a:rPr>
              <a:t> 30mm 3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  <a:endParaRPr kumimoji="1" lang="en-US" altLang="ja-JP" sz="1600" dirty="0">
              <a:solidFill>
                <a:schemeClr val="bg1"/>
              </a:solidFill>
            </a:endParaRPr>
          </a:p>
          <a:p>
            <a:r>
              <a:rPr kumimoji="1" lang="ja-JP" altLang="en-US" sz="1600">
                <a:solidFill>
                  <a:schemeClr val="bg1"/>
                </a:solidFill>
              </a:rPr>
              <a:t>スペーサー</a:t>
            </a:r>
            <a:r>
              <a:rPr kumimoji="1" lang="en-US" altLang="ja-JP" sz="1600" dirty="0">
                <a:solidFill>
                  <a:schemeClr val="bg1"/>
                </a:solidFill>
              </a:rPr>
              <a:t> 20mm 3</a:t>
            </a:r>
            <a:r>
              <a:rPr kumimoji="1" lang="ja-JP" altLang="en-US" sz="1600">
                <a:solidFill>
                  <a:schemeClr val="bg1"/>
                </a:solidFill>
              </a:rPr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21966873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8" y="-235528"/>
            <a:ext cx="8497851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15. </a:t>
            </a:r>
            <a:r>
              <a:rPr lang="en-US" altLang="ja-JP" sz="3200" dirty="0" err="1"/>
              <a:t>micro:bit</a:t>
            </a:r>
            <a:r>
              <a:rPr lang="ja-JP" altLang="en-US" sz="3200"/>
              <a:t>ユニットとベースの取り付け</a:t>
            </a:r>
            <a:endParaRPr lang="en-US" altLang="en-US" sz="32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0AD0AFD-1E47-8442-90EA-9241CE72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8" y="907472"/>
            <a:ext cx="3811552" cy="242962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FD4EC91-6921-0849-9FD7-A9A677F6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48" y="3543956"/>
            <a:ext cx="3854531" cy="28966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175DAB-05FE-344E-9C2D-5D7708B2C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137" y="2043269"/>
            <a:ext cx="4567307" cy="30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7604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8" y="-235528"/>
            <a:ext cx="8497851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16. </a:t>
            </a:r>
            <a:r>
              <a:rPr lang="ja-JP" altLang="en-US" sz="3200"/>
              <a:t>電池ボックスの準備</a:t>
            </a:r>
            <a:endParaRPr lang="en-US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221C172-A618-6348-9256-2604CD66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53" y="1353362"/>
            <a:ext cx="3851040" cy="4144617"/>
          </a:xfrm>
          <a:prstGeom prst="rect">
            <a:avLst/>
          </a:prstGeom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E3A4DC1F-B57F-A14E-91CA-AFDAD92D8DFE}"/>
              </a:ext>
            </a:extLst>
          </p:cNvPr>
          <p:cNvSpPr/>
          <p:nvPr/>
        </p:nvSpPr>
        <p:spPr>
          <a:xfrm>
            <a:off x="5888830" y="3419028"/>
            <a:ext cx="2759869" cy="685829"/>
          </a:xfrm>
          <a:prstGeom prst="wedgeRoundRectCallout">
            <a:avLst>
              <a:gd name="adj1" fmla="val -46144"/>
              <a:gd name="adj2" fmla="val 78393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電池ボックスは、電源を</a:t>
            </a:r>
            <a:r>
              <a:rPr kumimoji="1" lang="en-US" altLang="ja-JP" sz="1600" dirty="0">
                <a:solidFill>
                  <a:schemeClr val="bg1"/>
                </a:solidFill>
              </a:rPr>
              <a:t>OFF</a:t>
            </a:r>
            <a:r>
              <a:rPr kumimoji="1" lang="ja-JP" altLang="en-US" sz="1600">
                <a:solidFill>
                  <a:schemeClr val="bg1"/>
                </a:solidFill>
              </a:rPr>
              <a:t>にしてください。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65979632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8" y="-235528"/>
            <a:ext cx="8497851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17. </a:t>
            </a:r>
            <a:r>
              <a:rPr lang="ja-JP" altLang="en-US" sz="3200"/>
              <a:t>電池ボックスの準備</a:t>
            </a:r>
            <a:endParaRPr lang="en-US" altLang="en-US" sz="32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0FD63BB-34C2-F847-8473-4FB79493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7" y="662196"/>
            <a:ext cx="5085777" cy="298215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E3A4DC1F-B57F-A14E-91CA-AFDAD92D8DFE}"/>
              </a:ext>
            </a:extLst>
          </p:cNvPr>
          <p:cNvSpPr/>
          <p:nvPr/>
        </p:nvSpPr>
        <p:spPr>
          <a:xfrm>
            <a:off x="477078" y="3621655"/>
            <a:ext cx="2759869" cy="685829"/>
          </a:xfrm>
          <a:prstGeom prst="wedgeRoundRectCallout">
            <a:avLst>
              <a:gd name="adj1" fmla="val -20616"/>
              <a:gd name="adj2" fmla="val -92092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電池の</a:t>
            </a:r>
            <a:r>
              <a:rPr kumimoji="1" lang="en-US" altLang="ja-JP" sz="1600" dirty="0">
                <a:solidFill>
                  <a:schemeClr val="bg1"/>
                </a:solidFill>
              </a:rPr>
              <a:t>+, -</a:t>
            </a:r>
            <a:r>
              <a:rPr kumimoji="1" lang="ja-JP" altLang="en-US" sz="1600">
                <a:solidFill>
                  <a:schemeClr val="bg1"/>
                </a:solidFill>
              </a:rPr>
              <a:t>の向きを合わせてください。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4D0FC03-82F5-F24B-BE15-5E5B2C93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178" y="2968487"/>
            <a:ext cx="5395345" cy="349277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5368146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8" y="-235528"/>
            <a:ext cx="8497851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18. </a:t>
            </a:r>
            <a:r>
              <a:rPr lang="ja-JP" altLang="en-US" sz="3200"/>
              <a:t>電池ボックスの準備</a:t>
            </a:r>
            <a:endParaRPr lang="en-US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2997204-0A93-5342-B921-137CB3E5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383" y="1925692"/>
            <a:ext cx="4689542" cy="347855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E1F86FD-CC2A-2D4F-8EA7-B7F0CBAC4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01" y="2769704"/>
            <a:ext cx="2560135" cy="335942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D5C6C1F-7BBA-EC4D-8030-2FB7C322D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468" y="1156101"/>
            <a:ext cx="1128728" cy="1364974"/>
          </a:xfrm>
          <a:prstGeom prst="rect">
            <a:avLst/>
          </a:prstGeom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D5C6A4F8-ED16-2D43-B037-6F6964C4C957}"/>
              </a:ext>
            </a:extLst>
          </p:cNvPr>
          <p:cNvSpPr/>
          <p:nvPr/>
        </p:nvSpPr>
        <p:spPr>
          <a:xfrm>
            <a:off x="2347713" y="907472"/>
            <a:ext cx="991823" cy="685829"/>
          </a:xfrm>
          <a:prstGeom prst="wedgeRoundRectCallout">
            <a:avLst>
              <a:gd name="adj1" fmla="val -46144"/>
              <a:gd name="adj2" fmla="val 78393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皿ネジ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B71411F9-36E6-AD46-A8ED-CE17E9516A8D}"/>
              </a:ext>
            </a:extLst>
          </p:cNvPr>
          <p:cNvSpPr/>
          <p:nvPr/>
        </p:nvSpPr>
        <p:spPr>
          <a:xfrm>
            <a:off x="2347712" y="3638704"/>
            <a:ext cx="991823" cy="685829"/>
          </a:xfrm>
          <a:prstGeom prst="wedgeRoundRectCallout">
            <a:avLst>
              <a:gd name="adj1" fmla="val -46144"/>
              <a:gd name="adj2" fmla="val 78393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穴</a:t>
            </a: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D4C46281-7A4B-0544-BE37-99BBFB345E65}"/>
              </a:ext>
            </a:extLst>
          </p:cNvPr>
          <p:cNvSpPr/>
          <p:nvPr/>
        </p:nvSpPr>
        <p:spPr>
          <a:xfrm>
            <a:off x="6568530" y="4004289"/>
            <a:ext cx="2080169" cy="1150807"/>
          </a:xfrm>
          <a:prstGeom prst="wedgeRoundRectCallout">
            <a:avLst>
              <a:gd name="adj1" fmla="val -48055"/>
              <a:gd name="adj2" fmla="val -64511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皿ネジを穴に取り付けることで、電池ボックスを固定する。</a:t>
            </a:r>
          </a:p>
        </p:txBody>
      </p:sp>
    </p:spTree>
    <p:extLst>
      <p:ext uri="{BB962C8B-B14F-4D97-AF65-F5344CB8AC3E}">
        <p14:creationId xmlns:p14="http://schemas.microsoft.com/office/powerpoint/2010/main" val="200809529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8" y="-235528"/>
            <a:ext cx="8497851" cy="1143000"/>
          </a:xfrm>
        </p:spPr>
        <p:txBody>
          <a:bodyPr/>
          <a:lstStyle/>
          <a:p>
            <a:pPr algn="l" eaLnBrk="1" hangingPunct="1"/>
            <a:r>
              <a:rPr lang="en-US" altLang="ja-JP" sz="3200" dirty="0"/>
              <a:t>19. </a:t>
            </a:r>
            <a:r>
              <a:rPr lang="ja-JP" altLang="en-US" sz="3200"/>
              <a:t>虫メガネの取り付け</a:t>
            </a:r>
            <a:endParaRPr lang="en-US" altLang="en-US" sz="32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6BBF141-5BD8-B343-ABFE-21F54D15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066800"/>
            <a:ext cx="7442200" cy="4724400"/>
          </a:xfrm>
          <a:prstGeom prst="rect">
            <a:avLst/>
          </a:prstGeom>
        </p:spPr>
      </p:pic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BC5CAE74-3682-0842-8650-5042C98EC698}"/>
              </a:ext>
            </a:extLst>
          </p:cNvPr>
          <p:cNvSpPr/>
          <p:nvPr/>
        </p:nvSpPr>
        <p:spPr>
          <a:xfrm>
            <a:off x="2716696" y="5208406"/>
            <a:ext cx="2981739" cy="742122"/>
          </a:xfrm>
          <a:prstGeom prst="wedgeRoundRectCallout">
            <a:avLst>
              <a:gd name="adj1" fmla="val -34277"/>
              <a:gd name="adj2" fmla="val -98440"/>
              <a:gd name="adj3" fmla="val 16667"/>
            </a:avLst>
          </a:prstGeom>
          <a:solidFill>
            <a:schemeClr val="bg2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>
                <a:solidFill>
                  <a:schemeClr val="bg1"/>
                </a:solidFill>
              </a:rPr>
              <a:t>クリップで虫眼鏡を止める。</a:t>
            </a:r>
          </a:p>
        </p:txBody>
      </p:sp>
    </p:spTree>
    <p:extLst>
      <p:ext uri="{BB962C8B-B14F-4D97-AF65-F5344CB8AC3E}">
        <p14:creationId xmlns:p14="http://schemas.microsoft.com/office/powerpoint/2010/main" val="67968724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0F63C3A-FB4C-9D48-A41A-1FC8A680B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848" y="-235528"/>
            <a:ext cx="8497851" cy="1143000"/>
          </a:xfrm>
        </p:spPr>
        <p:txBody>
          <a:bodyPr/>
          <a:lstStyle/>
          <a:p>
            <a:pPr algn="l" eaLnBrk="1" hangingPunct="1"/>
            <a:r>
              <a:rPr lang="en-US" altLang="ja-JP" sz="3200"/>
              <a:t>2</a:t>
            </a:r>
            <a:r>
              <a:rPr lang="en-US" altLang="ja-JP" sz="3200" dirty="0"/>
              <a:t>0</a:t>
            </a:r>
            <a:r>
              <a:rPr lang="en-US" altLang="ja-JP" sz="3200"/>
              <a:t>. </a:t>
            </a:r>
            <a:r>
              <a:rPr lang="ja-JP" altLang="en-US" sz="3200"/>
              <a:t>完成</a:t>
            </a:r>
            <a:r>
              <a:rPr lang="en-US" altLang="ja-JP" sz="3200" dirty="0"/>
              <a:t>!!</a:t>
            </a:r>
            <a:endParaRPr lang="en-US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2E58041-A962-104E-9C00-6817E2EE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36" y="1049220"/>
            <a:ext cx="6730065" cy="47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585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781F435-5ABC-3A13-1BB1-BE59B1B7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3476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/>
              <a:t>動かすパート</a:t>
            </a:r>
            <a:r>
              <a:rPr lang="ja-JP" altLang="en-US" dirty="0"/>
              <a:t>へ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0790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sz="3600" dirty="0"/>
              <a:t>プログラミングで信号を送ってみよう</a:t>
            </a:r>
            <a:endParaRPr lang="en-US" altLang="en-US" sz="36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4650"/>
            <a:ext cx="8229600" cy="4525963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chemeClr val="bg2"/>
                </a:solidFill>
              </a:rPr>
              <a:t>光の性質</a:t>
            </a:r>
            <a:endParaRPr lang="en-US" altLang="ja-JP" dirty="0">
              <a:solidFill>
                <a:schemeClr val="bg2"/>
              </a:solidFill>
            </a:endParaRPr>
          </a:p>
          <a:p>
            <a:pPr lvl="1" eaLnBrk="1" hangingPunct="1"/>
            <a:r>
              <a:rPr lang="ja-JP" altLang="en-US" dirty="0">
                <a:solidFill>
                  <a:schemeClr val="bg2"/>
                </a:solidFill>
              </a:rPr>
              <a:t>光は広がる</a:t>
            </a:r>
            <a:endParaRPr lang="en-US" altLang="ja-JP" dirty="0">
              <a:solidFill>
                <a:schemeClr val="bg2"/>
              </a:solidFill>
            </a:endParaRPr>
          </a:p>
          <a:p>
            <a:pPr lvl="1" eaLnBrk="1" hangingPunct="1"/>
            <a:r>
              <a:rPr lang="ja-JP" altLang="en-US" dirty="0">
                <a:solidFill>
                  <a:schemeClr val="bg2"/>
                </a:solidFill>
              </a:rPr>
              <a:t>直進性</a:t>
            </a:r>
            <a:endParaRPr lang="en-US" altLang="ja-JP" dirty="0">
              <a:solidFill>
                <a:schemeClr val="bg2"/>
              </a:solidFill>
            </a:endParaRPr>
          </a:p>
          <a:p>
            <a:pPr lvl="1" eaLnBrk="1" hangingPunct="1"/>
            <a:r>
              <a:rPr lang="ja-JP" altLang="en-US" dirty="0">
                <a:solidFill>
                  <a:schemeClr val="bg2"/>
                </a:solidFill>
              </a:rPr>
              <a:t>レンズの効果</a:t>
            </a:r>
            <a:endParaRPr lang="en-US" altLang="ja-JP" dirty="0">
              <a:solidFill>
                <a:schemeClr val="bg2"/>
              </a:solidFill>
            </a:endParaRPr>
          </a:p>
          <a:p>
            <a:pPr eaLnBrk="1" hangingPunct="1"/>
            <a:r>
              <a:rPr lang="ja-JP" altLang="en-US" dirty="0">
                <a:solidFill>
                  <a:schemeClr val="bg2"/>
                </a:solidFill>
              </a:rPr>
              <a:t>光通信の基礎</a:t>
            </a:r>
            <a:endParaRPr lang="en-US" altLang="ja-JP" dirty="0">
              <a:solidFill>
                <a:schemeClr val="bg2"/>
              </a:solidFill>
            </a:endParaRPr>
          </a:p>
          <a:p>
            <a:pPr lvl="1" eaLnBrk="1" hangingPunct="1"/>
            <a:r>
              <a:rPr lang="ja-JP" altLang="en-US" dirty="0">
                <a:solidFill>
                  <a:schemeClr val="bg2"/>
                </a:solidFill>
              </a:rPr>
              <a:t>点滅と時間</a:t>
            </a:r>
            <a:endParaRPr lang="en-US" altLang="ja-JP" dirty="0">
              <a:solidFill>
                <a:schemeClr val="bg2"/>
              </a:solidFill>
            </a:endParaRPr>
          </a:p>
          <a:p>
            <a:pPr lvl="1" eaLnBrk="1" hangingPunct="1"/>
            <a:r>
              <a:rPr lang="ja-JP" altLang="en-US" dirty="0">
                <a:solidFill>
                  <a:schemeClr val="bg2"/>
                </a:solidFill>
              </a:rPr>
              <a:t>モールス信号</a:t>
            </a:r>
            <a:endParaRPr lang="en-US" altLang="ja-JP" dirty="0">
              <a:solidFill>
                <a:schemeClr val="bg2"/>
              </a:solidFill>
            </a:endParaRPr>
          </a:p>
          <a:p>
            <a:pPr eaLnBrk="1" hangingPunct="1"/>
            <a:endParaRPr lang="en-US" altLang="ja-JP" dirty="0">
              <a:solidFill>
                <a:schemeClr val="bg2"/>
              </a:solidFill>
            </a:endParaRPr>
          </a:p>
          <a:p>
            <a:pPr eaLnBrk="1" hangingPunct="1"/>
            <a:endParaRPr lang="en-US" altLang="ja-JP" dirty="0">
              <a:solidFill>
                <a:schemeClr val="bg2"/>
              </a:solidFill>
            </a:endParaRPr>
          </a:p>
          <a:p>
            <a:pPr eaLnBrk="1" hangingPunct="1"/>
            <a:endParaRPr lang="en-US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7068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78FF39F8-2989-4FFB-9C58-3A7077A9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57" y="2054857"/>
            <a:ext cx="4056585" cy="3578766"/>
          </a:xfrm>
          <a:prstGeom prst="rect">
            <a:avLst/>
          </a:prstGeom>
        </p:spPr>
      </p:pic>
      <p:sp>
        <p:nvSpPr>
          <p:cNvPr id="33" name="乗算記号 32">
            <a:extLst>
              <a:ext uri="{FF2B5EF4-FFF2-40B4-BE49-F238E27FC236}">
                <a16:creationId xmlns:a16="http://schemas.microsoft.com/office/drawing/2014/main" id="{B0DC10C4-31DF-4295-9C1D-5AFF2D087848}"/>
              </a:ext>
            </a:extLst>
          </p:cNvPr>
          <p:cNvSpPr/>
          <p:nvPr/>
        </p:nvSpPr>
        <p:spPr>
          <a:xfrm>
            <a:off x="155539" y="1327564"/>
            <a:ext cx="1079447" cy="1079447"/>
          </a:xfrm>
          <a:prstGeom prst="mathMultiply">
            <a:avLst>
              <a:gd name="adj1" fmla="val 12931"/>
            </a:avLst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kumimoji="1" lang="ja-JP" altLang="en-US" sz="1050" kern="0" dirty="0">
              <a:solidFill>
                <a:srgbClr val="FFFFFF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49D6ED3F-DC65-4A29-8899-5DD85105A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029" y="3581960"/>
            <a:ext cx="3924919" cy="205166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BDCEB90-295A-440F-B4F4-46866E701564}"/>
              </a:ext>
            </a:extLst>
          </p:cNvPr>
          <p:cNvSpPr txBox="1"/>
          <p:nvPr/>
        </p:nvSpPr>
        <p:spPr>
          <a:xfrm>
            <a:off x="5490102" y="5769917"/>
            <a:ext cx="353073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ja-JP" altLang="en-US" sz="1050" kern="0" dirty="0">
                <a:latin typeface="Arial"/>
                <a:cs typeface="Arial"/>
                <a:sym typeface="Arial"/>
              </a:rPr>
              <a:t>https://makecode.microbit.org/projects/soil-moisture/code</a:t>
            </a:r>
          </a:p>
        </p:txBody>
      </p:sp>
      <p:sp>
        <p:nvSpPr>
          <p:cNvPr id="39" name="吹き出し: 角を丸めた四角形 38">
            <a:extLst>
              <a:ext uri="{FF2B5EF4-FFF2-40B4-BE49-F238E27FC236}">
                <a16:creationId xmlns:a16="http://schemas.microsoft.com/office/drawing/2014/main" id="{39176C12-C45D-449C-B376-F0BFB92BD168}"/>
              </a:ext>
            </a:extLst>
          </p:cNvPr>
          <p:cNvSpPr/>
          <p:nvPr/>
        </p:nvSpPr>
        <p:spPr>
          <a:xfrm>
            <a:off x="1827024" y="5234057"/>
            <a:ext cx="1248036" cy="345394"/>
          </a:xfrm>
          <a:prstGeom prst="wedgeRoundRectCallout">
            <a:avLst>
              <a:gd name="adj1" fmla="val 60537"/>
              <a:gd name="adj2" fmla="val -81132"/>
              <a:gd name="adj3" fmla="val 16667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105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むずかしい</a:t>
            </a:r>
            <a:r>
              <a:rPr kumimoji="1" lang="en-US" altLang="ja-JP" sz="105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…</a:t>
            </a:r>
            <a:endParaRPr kumimoji="1" lang="ja-JP" altLang="en-US" sz="1050" kern="0" dirty="0">
              <a:solidFill>
                <a:srgbClr val="FFFFFF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40" name="吹き出し: 角を丸めた四角形 39">
            <a:extLst>
              <a:ext uri="{FF2B5EF4-FFF2-40B4-BE49-F238E27FC236}">
                <a16:creationId xmlns:a16="http://schemas.microsoft.com/office/drawing/2014/main" id="{9EF1F343-249F-4A4E-9C59-41868B7BC35D}"/>
              </a:ext>
            </a:extLst>
          </p:cNvPr>
          <p:cNvSpPr/>
          <p:nvPr/>
        </p:nvSpPr>
        <p:spPr>
          <a:xfrm>
            <a:off x="6766363" y="4304418"/>
            <a:ext cx="1248036" cy="345394"/>
          </a:xfrm>
          <a:prstGeom prst="wedgeRoundRectCallout">
            <a:avLst>
              <a:gd name="adj1" fmla="val -69029"/>
              <a:gd name="adj2" fmla="val -66234"/>
              <a:gd name="adj3" fmla="val 16667"/>
            </a:avLst>
          </a:prstGeom>
          <a:solidFill>
            <a:srgbClr val="3739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105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つくりやすい！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9EE6679-7B99-470E-8DDF-05DAD9E6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44" y="4814446"/>
            <a:ext cx="923787" cy="73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C979A67D-1322-49D0-9345-58F284874E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14" t="5267" r="23709" b="13374"/>
          <a:stretch/>
        </p:blipFill>
        <p:spPr>
          <a:xfrm>
            <a:off x="4964324" y="2040849"/>
            <a:ext cx="1830684" cy="1487440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370179A7-9415-418D-B745-84FF50CCB964}"/>
              </a:ext>
            </a:extLst>
          </p:cNvPr>
          <p:cNvSpPr txBox="1"/>
          <p:nvPr/>
        </p:nvSpPr>
        <p:spPr>
          <a:xfrm>
            <a:off x="5094655" y="1679744"/>
            <a:ext cx="372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ja-JP" altLang="en-US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今回のマイクロビットによるプログラミング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9BE93B2-9A4E-4937-BBB8-5A706911D567}"/>
              </a:ext>
            </a:extLst>
          </p:cNvPr>
          <p:cNvSpPr txBox="1"/>
          <p:nvPr/>
        </p:nvSpPr>
        <p:spPr>
          <a:xfrm>
            <a:off x="6432492" y="4703483"/>
            <a:ext cx="243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ja-JP" altLang="en-US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ブロックを組み合わせるだけでプログラミングができるコンピュータをつかいます。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882D194-B32E-49B1-A933-D1C5CDCF7E3D}"/>
              </a:ext>
            </a:extLst>
          </p:cNvPr>
          <p:cNvSpPr txBox="1"/>
          <p:nvPr/>
        </p:nvSpPr>
        <p:spPr>
          <a:xfrm>
            <a:off x="781067" y="1679744"/>
            <a:ext cx="249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ja-JP" altLang="en-US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よくあるプログラミング</a:t>
            </a:r>
          </a:p>
        </p:txBody>
      </p:sp>
      <p:sp>
        <p:nvSpPr>
          <p:cNvPr id="36" name="円: 塗りつぶしなし 35">
            <a:extLst>
              <a:ext uri="{FF2B5EF4-FFF2-40B4-BE49-F238E27FC236}">
                <a16:creationId xmlns:a16="http://schemas.microsoft.com/office/drawing/2014/main" id="{C20DC233-90C6-4017-8493-010F2C71E49B}"/>
              </a:ext>
            </a:extLst>
          </p:cNvPr>
          <p:cNvSpPr/>
          <p:nvPr/>
        </p:nvSpPr>
        <p:spPr>
          <a:xfrm>
            <a:off x="4484214" y="1503949"/>
            <a:ext cx="671877" cy="671877"/>
          </a:xfrm>
          <a:prstGeom prst="donut">
            <a:avLst>
              <a:gd name="adj" fmla="val 10474"/>
            </a:avLst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kumimoji="1" lang="ja-JP" altLang="en-US" sz="1050" kern="0" dirty="0">
              <a:solidFill>
                <a:srgbClr val="000000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46" name="矢印: 右 45">
            <a:extLst>
              <a:ext uri="{FF2B5EF4-FFF2-40B4-BE49-F238E27FC236}">
                <a16:creationId xmlns:a16="http://schemas.microsoft.com/office/drawing/2014/main" id="{983DAE67-5E0C-4A2D-B1B5-DBC25FEF4113}"/>
              </a:ext>
            </a:extLst>
          </p:cNvPr>
          <p:cNvSpPr/>
          <p:nvPr/>
        </p:nvSpPr>
        <p:spPr>
          <a:xfrm>
            <a:off x="4454714" y="3333251"/>
            <a:ext cx="365439" cy="497418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1A2DE5-F2DA-456D-BA22-D8412855BA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6" t="16740" r="2676" b="25955"/>
          <a:stretch/>
        </p:blipFill>
        <p:spPr>
          <a:xfrm>
            <a:off x="6920109" y="2028153"/>
            <a:ext cx="1921835" cy="1526972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4B14B3E1-3CF8-41D0-92FF-BE1F4507A9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348" t="67401" r="3863" b="14981"/>
          <a:stretch/>
        </p:blipFill>
        <p:spPr>
          <a:xfrm>
            <a:off x="8146521" y="2987853"/>
            <a:ext cx="695423" cy="56727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49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90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07;p6" descr="17359133_1290924277668447_5664504670908385693_o.jpg">
            <a:extLst>
              <a:ext uri="{FF2B5EF4-FFF2-40B4-BE49-F238E27FC236}">
                <a16:creationId xmlns:a16="http://schemas.microsoft.com/office/drawing/2014/main" id="{92B942CA-FD23-C04B-90DF-B817C78B83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37" y="1334028"/>
            <a:ext cx="2151499" cy="233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08;p6">
            <a:extLst>
              <a:ext uri="{FF2B5EF4-FFF2-40B4-BE49-F238E27FC236}">
                <a16:creationId xmlns:a16="http://schemas.microsoft.com/office/drawing/2014/main" id="{351CB0B4-B08C-D247-9E28-DB910E4DBD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037" y="124691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573B80"/>
              </a:buClr>
              <a:buSzPts val="3200"/>
            </a:pPr>
            <a:r>
              <a:rPr 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自己紹介(あいはら先生)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Google Shape;209;p6">
            <a:extLst>
              <a:ext uri="{FF2B5EF4-FFF2-40B4-BE49-F238E27FC236}">
                <a16:creationId xmlns:a16="http://schemas.microsoft.com/office/drawing/2014/main" id="{23BC4167-7DA1-0448-B4AC-F22FE2AC1239}"/>
              </a:ext>
            </a:extLst>
          </p:cNvPr>
          <p:cNvSpPr txBox="1"/>
          <p:nvPr/>
        </p:nvSpPr>
        <p:spPr>
          <a:xfrm>
            <a:off x="1905001" y="1117384"/>
            <a:ext cx="7635874" cy="3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altLang="en-US" sz="28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なまえ：相原 泉太郎（あいはら　せんたろう）</a:t>
            </a:r>
            <a:endParaRPr sz="28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lvl="1" indent="-222884">
              <a:spcBef>
                <a:spcPts val="220"/>
              </a:spcBef>
              <a:buClr>
                <a:srgbClr val="573B80"/>
              </a:buClr>
              <a:buSzPts val="990"/>
            </a:pPr>
            <a:endParaRPr sz="11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lvl="1" indent="-285750">
              <a:spcBef>
                <a:spcPts val="560"/>
              </a:spcBef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altLang="en-US" sz="28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おし</a:t>
            </a:r>
            <a:r>
              <a:rPr lang="ja-JP" altLang="en-US" sz="2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ごと：</a:t>
            </a:r>
            <a:r>
              <a:rPr lang="en-US" altLang="ja-JP" sz="28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CPU</a:t>
            </a:r>
            <a:r>
              <a:rPr lang="ja-JP" altLang="en-US" sz="2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やメモリーカード</a:t>
            </a:r>
            <a:r>
              <a:rPr lang="ja-JP" altLang="en-US" sz="28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などの半導体を</a:t>
            </a:r>
            <a:br>
              <a:rPr lang="ja-JP" altLang="en-US" sz="28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</a:br>
            <a:r>
              <a:rPr lang="ja-JP" altLang="en-US" sz="28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　　　　　　作る装置を作っています。</a:t>
            </a:r>
            <a:endParaRPr sz="16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lvl="1">
              <a:spcBef>
                <a:spcPts val="480"/>
              </a:spcBef>
              <a:buClr>
                <a:srgbClr val="573B80"/>
              </a:buClr>
              <a:buSzPts val="2160"/>
            </a:pPr>
            <a:endParaRPr sz="24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lvl="1" indent="-285750">
              <a:spcBef>
                <a:spcPts val="560"/>
              </a:spcBef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altLang="en-US" sz="28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好きなこと：ものづくり、卓球、スキー</a:t>
            </a:r>
            <a:endParaRPr sz="28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8" name="Google Shape;210;p6" descr="スクリーンショット 2019-07-20 0.57.44.png">
            <a:extLst>
              <a:ext uri="{FF2B5EF4-FFF2-40B4-BE49-F238E27FC236}">
                <a16:creationId xmlns:a16="http://schemas.microsoft.com/office/drawing/2014/main" id="{5870A1D7-D4A8-1C43-9C2E-63F6C668C2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37" y="4608620"/>
            <a:ext cx="3520481" cy="1818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11;p6">
            <a:extLst>
              <a:ext uri="{FF2B5EF4-FFF2-40B4-BE49-F238E27FC236}">
                <a16:creationId xmlns:a16="http://schemas.microsoft.com/office/drawing/2014/main" id="{4869200B-2E99-D243-A11E-E3D5E62EB25A}"/>
              </a:ext>
            </a:extLst>
          </p:cNvPr>
          <p:cNvSpPr/>
          <p:nvPr/>
        </p:nvSpPr>
        <p:spPr>
          <a:xfrm>
            <a:off x="402918" y="3895803"/>
            <a:ext cx="24464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ja-JP" altLang="en-US"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半導体露光装置</a:t>
            </a:r>
            <a:br>
              <a:rPr lang="ja-JP" altLang="en-US"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</a:br>
            <a:r>
              <a:rPr lang="en-US" altLang="ja-JP"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(</a:t>
            </a:r>
            <a:r>
              <a:rPr lang="ja-JP" altLang="en-US"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はんどうたい ろこう装置</a:t>
            </a:r>
            <a:r>
              <a:rPr lang="en-US" altLang="ja-JP"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)</a:t>
            </a:r>
            <a:endParaRPr sz="140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30" name="Google Shape;212;p6" descr="ダウンロード (1).jpeg">
            <a:extLst>
              <a:ext uri="{FF2B5EF4-FFF2-40B4-BE49-F238E27FC236}">
                <a16:creationId xmlns:a16="http://schemas.microsoft.com/office/drawing/2014/main" id="{06F076E7-C558-DB48-9160-E620D7AE52B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6188" y="4608619"/>
            <a:ext cx="1685620" cy="126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13;p6" descr="スクリーンショット 2019-07-20 0.49.43.png">
            <a:extLst>
              <a:ext uri="{FF2B5EF4-FFF2-40B4-BE49-F238E27FC236}">
                <a16:creationId xmlns:a16="http://schemas.microsoft.com/office/drawing/2014/main" id="{51377EE8-13BF-4242-82EA-D270C4E85F9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7744" y="4224508"/>
            <a:ext cx="2278309" cy="2202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Google Shape;214;p6">
            <a:extLst>
              <a:ext uri="{FF2B5EF4-FFF2-40B4-BE49-F238E27FC236}">
                <a16:creationId xmlns:a16="http://schemas.microsoft.com/office/drawing/2014/main" id="{C579F126-28C3-B745-961C-47B7D4C694FD}"/>
              </a:ext>
            </a:extLst>
          </p:cNvPr>
          <p:cNvCxnSpPr/>
          <p:nvPr/>
        </p:nvCxnSpPr>
        <p:spPr>
          <a:xfrm rot="10800000" flipH="1">
            <a:off x="5095876" y="4839567"/>
            <a:ext cx="2080313" cy="20573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3" name="Google Shape;215;p6">
            <a:extLst>
              <a:ext uri="{FF2B5EF4-FFF2-40B4-BE49-F238E27FC236}">
                <a16:creationId xmlns:a16="http://schemas.microsoft.com/office/drawing/2014/main" id="{99EC476A-1A0E-F541-82B9-7D327A396F78}"/>
              </a:ext>
            </a:extLst>
          </p:cNvPr>
          <p:cNvSpPr/>
          <p:nvPr/>
        </p:nvSpPr>
        <p:spPr>
          <a:xfrm>
            <a:off x="7176188" y="4224508"/>
            <a:ext cx="12546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ja-JP" altLang="en-US"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半導体の中身</a:t>
            </a:r>
            <a:endParaRPr sz="140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34" name="スライド番号プレースホルダー 2">
            <a:extLst>
              <a:ext uri="{FF2B5EF4-FFF2-40B4-BE49-F238E27FC236}">
                <a16:creationId xmlns:a16="http://schemas.microsoft.com/office/drawing/2014/main" id="{FD856530-A91E-0C49-8C5F-B47A6E04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517253"/>
            <a:ext cx="1066800" cy="180976"/>
          </a:xfrm>
        </p:spPr>
        <p:txBody>
          <a:bodyPr/>
          <a:lstStyle/>
          <a:p>
            <a:fld id="{F9043838-BFF5-400C-B067-3DF4A5F395D6}" type="slidenum">
              <a:rPr lang="en-US" altLang="ja-JP" noProof="0" smtClean="0">
                <a:solidFill>
                  <a:schemeClr val="bg2"/>
                </a:solidFill>
              </a:rPr>
              <a:pPr/>
              <a:t>5</a:t>
            </a:fld>
            <a:endParaRPr lang="ja-JP" altLang="en-US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126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マイクロビットのボタン・センサー</a:t>
            </a: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C979A67D-1322-49D0-9345-58F284874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4" t="5267" r="23709" b="13374"/>
          <a:stretch/>
        </p:blipFill>
        <p:spPr>
          <a:xfrm>
            <a:off x="2675412" y="2219667"/>
            <a:ext cx="3793175" cy="3081974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9BE93B2-9A4E-4937-BBB8-5A706911D567}"/>
              </a:ext>
            </a:extLst>
          </p:cNvPr>
          <p:cNvSpPr txBox="1"/>
          <p:nvPr/>
        </p:nvSpPr>
        <p:spPr>
          <a:xfrm>
            <a:off x="6432492" y="4703483"/>
            <a:ext cx="243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kumimoji="1" lang="ja-JP" altLang="en-US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/>
                <a:sym typeface="Arial"/>
              </a:rPr>
              <a:t>ブロックを組み合わせるだけでプログラミングができるコンピュータをつかいます。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50</a:t>
            </a:fld>
            <a:endParaRPr lang="ja-JP" altLang="en-US" noProof="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E17517E-BAB6-7166-A547-D3532F44C7BB}"/>
              </a:ext>
            </a:extLst>
          </p:cNvPr>
          <p:cNvSpPr/>
          <p:nvPr/>
        </p:nvSpPr>
        <p:spPr>
          <a:xfrm>
            <a:off x="2512595" y="4497058"/>
            <a:ext cx="4159250" cy="9906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92F92687-CC77-3572-803B-0352E59AEBCF}"/>
              </a:ext>
            </a:extLst>
          </p:cNvPr>
          <p:cNvSpPr/>
          <p:nvPr/>
        </p:nvSpPr>
        <p:spPr>
          <a:xfrm>
            <a:off x="916463" y="5903307"/>
            <a:ext cx="2482850" cy="476057"/>
          </a:xfrm>
          <a:prstGeom prst="wedgeRoundRectCallout">
            <a:avLst>
              <a:gd name="adj1" fmla="val 61245"/>
              <a:gd name="adj2" fmla="val -1270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でんき信号のたんし</a:t>
            </a:r>
            <a:r>
              <a:rPr kumimoji="1" lang="en-US" altLang="ja-JP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…</a:t>
            </a:r>
            <a:endParaRPr kumimoji="1" lang="ja-JP" altLang="en-US" kern="0" dirty="0">
              <a:solidFill>
                <a:srgbClr val="FFFFFF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5C0A24F-BA49-C194-C7D0-C26BB7901710}"/>
              </a:ext>
            </a:extLst>
          </p:cNvPr>
          <p:cNvSpPr/>
          <p:nvPr/>
        </p:nvSpPr>
        <p:spPr>
          <a:xfrm>
            <a:off x="2625724" y="3422698"/>
            <a:ext cx="974726" cy="8633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AE51A6D-0FBC-FA3B-4106-DC6E510D12C4}"/>
              </a:ext>
            </a:extLst>
          </p:cNvPr>
          <p:cNvSpPr/>
          <p:nvPr/>
        </p:nvSpPr>
        <p:spPr>
          <a:xfrm>
            <a:off x="5457766" y="3429000"/>
            <a:ext cx="974726" cy="8633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27135C4-CA25-156A-A38D-4381CE7E922C}"/>
              </a:ext>
            </a:extLst>
          </p:cNvPr>
          <p:cNvSpPr/>
          <p:nvPr/>
        </p:nvSpPr>
        <p:spPr>
          <a:xfrm>
            <a:off x="4084636" y="2506509"/>
            <a:ext cx="919164" cy="713390"/>
          </a:xfrm>
          <a:prstGeom prst="rect">
            <a:avLst/>
          </a:prstGeom>
          <a:noFill/>
          <a:ln>
            <a:solidFill>
              <a:srgbClr val="EC62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1D608532-9B69-BFE7-1156-E0137294B06F}"/>
              </a:ext>
            </a:extLst>
          </p:cNvPr>
          <p:cNvSpPr/>
          <p:nvPr/>
        </p:nvSpPr>
        <p:spPr>
          <a:xfrm>
            <a:off x="107951" y="4227426"/>
            <a:ext cx="2482850" cy="476057"/>
          </a:xfrm>
          <a:prstGeom prst="wedgeRoundRectCallout">
            <a:avLst>
              <a:gd name="adj1" fmla="val 50248"/>
              <a:gd name="adj2" fmla="val -10708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ボタン</a:t>
            </a:r>
            <a:r>
              <a:rPr kumimoji="1" lang="en-US" altLang="ja-JP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A</a:t>
            </a:r>
            <a:endParaRPr kumimoji="1" lang="ja-JP" altLang="en-US" kern="0" dirty="0">
              <a:solidFill>
                <a:srgbClr val="000000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0C6C080A-4D0A-C853-03C6-C52E05F54881}"/>
              </a:ext>
            </a:extLst>
          </p:cNvPr>
          <p:cNvSpPr/>
          <p:nvPr/>
        </p:nvSpPr>
        <p:spPr>
          <a:xfrm>
            <a:off x="6471820" y="4191221"/>
            <a:ext cx="2482850" cy="476057"/>
          </a:xfrm>
          <a:prstGeom prst="wedgeRoundRectCallout">
            <a:avLst>
              <a:gd name="adj1" fmla="val -50617"/>
              <a:gd name="adj2" fmla="val -8286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ボタン</a:t>
            </a:r>
            <a:r>
              <a:rPr kumimoji="1" lang="en-US" altLang="ja-JP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B</a:t>
            </a:r>
            <a:endParaRPr kumimoji="1" lang="ja-JP" altLang="en-US" kern="0" dirty="0">
              <a:solidFill>
                <a:srgbClr val="000000"/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8A8A2E01-832B-D540-96D9-A9ED875924ED}"/>
              </a:ext>
            </a:extLst>
          </p:cNvPr>
          <p:cNvSpPr/>
          <p:nvPr/>
        </p:nvSpPr>
        <p:spPr>
          <a:xfrm>
            <a:off x="800100" y="1542211"/>
            <a:ext cx="2482850" cy="476057"/>
          </a:xfrm>
          <a:prstGeom prst="wedgeRoundRectCallout">
            <a:avLst>
              <a:gd name="adj1" fmla="val 99147"/>
              <a:gd name="adj2" fmla="val 150516"/>
              <a:gd name="adj3" fmla="val 16667"/>
            </a:avLst>
          </a:prstGeom>
          <a:solidFill>
            <a:srgbClr val="FBDEFE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kern="0" dirty="0">
                <a:solidFill>
                  <a:srgbClr val="000000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タッチセンサー</a:t>
            </a:r>
          </a:p>
        </p:txBody>
      </p:sp>
    </p:spTree>
    <p:extLst>
      <p:ext uri="{BB962C8B-B14F-4D97-AF65-F5344CB8AC3E}">
        <p14:creationId xmlns:p14="http://schemas.microsoft.com/office/powerpoint/2010/main" val="385887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8C76300-7F7A-5BAB-4AE8-0962B574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327856"/>
            <a:ext cx="7975600" cy="5288964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13E4144-AF23-445B-9A03-99D1439AFB91}"/>
              </a:ext>
            </a:extLst>
          </p:cNvPr>
          <p:cNvSpPr/>
          <p:nvPr/>
        </p:nvSpPr>
        <p:spPr>
          <a:xfrm>
            <a:off x="937755" y="942508"/>
            <a:ext cx="1958108" cy="721080"/>
          </a:xfrm>
          <a:prstGeom prst="wedgeRoundRectCallout">
            <a:avLst>
              <a:gd name="adj1" fmla="val 35893"/>
              <a:gd name="adj2" fmla="val 64298"/>
              <a:gd name="adj3" fmla="val 16667"/>
            </a:avLst>
          </a:prstGeom>
          <a:solidFill>
            <a:srgbClr val="3739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 rtl="0">
              <a:defRPr lang="ja-jp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うごかすプログラムをいれるばしょ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EEC0C2BE-ABA7-4656-9120-1584C089163D}"/>
              </a:ext>
            </a:extLst>
          </p:cNvPr>
          <p:cNvSpPr/>
          <p:nvPr/>
        </p:nvSpPr>
        <p:spPr>
          <a:xfrm>
            <a:off x="4356100" y="3158695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rgbClr val="9BBB59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 rtl="0">
              <a:defRPr lang="ja-jp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つかっていない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751EFD2-A3F1-69DE-2DEE-FAD5A7B64DE8}"/>
              </a:ext>
            </a:extLst>
          </p:cNvPr>
          <p:cNvSpPr/>
          <p:nvPr/>
        </p:nvSpPr>
        <p:spPr>
          <a:xfrm>
            <a:off x="4670799" y="1795312"/>
            <a:ext cx="3057151" cy="895927"/>
          </a:xfrm>
          <a:prstGeom prst="rect">
            <a:avLst/>
          </a:prstGeom>
          <a:solidFill>
            <a:srgbClr val="156645">
              <a:lumMod val="40000"/>
              <a:lumOff val="60000"/>
              <a:alpha val="30000"/>
            </a:srgbClr>
          </a:solidFill>
          <a:ln w="63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8C76300-7F7A-5BAB-4AE8-0962B574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327856"/>
            <a:ext cx="7975600" cy="5288964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13E4144-AF23-445B-9A03-99D1439AFB91}"/>
              </a:ext>
            </a:extLst>
          </p:cNvPr>
          <p:cNvSpPr/>
          <p:nvPr/>
        </p:nvSpPr>
        <p:spPr>
          <a:xfrm>
            <a:off x="937755" y="942508"/>
            <a:ext cx="1958108" cy="721080"/>
          </a:xfrm>
          <a:prstGeom prst="wedgeRoundRectCallout">
            <a:avLst>
              <a:gd name="adj1" fmla="val 35893"/>
              <a:gd name="adj2" fmla="val 64298"/>
              <a:gd name="adj3" fmla="val 16667"/>
            </a:avLst>
          </a:prstGeom>
          <a:solidFill>
            <a:srgbClr val="3739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 rtl="0">
              <a:defRPr lang="ja-jp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うごかすプログラムをいれるばしょ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EEC0C2BE-ABA7-4656-9120-1584C089163D}"/>
              </a:ext>
            </a:extLst>
          </p:cNvPr>
          <p:cNvSpPr/>
          <p:nvPr/>
        </p:nvSpPr>
        <p:spPr>
          <a:xfrm>
            <a:off x="4356100" y="3158695"/>
            <a:ext cx="1958108" cy="721080"/>
          </a:xfrm>
          <a:prstGeom prst="wedgeRoundRectCallout">
            <a:avLst>
              <a:gd name="adj1" fmla="val 39269"/>
              <a:gd name="adj2" fmla="val -108504"/>
              <a:gd name="adj3" fmla="val 16667"/>
            </a:avLst>
          </a:prstGeom>
          <a:solidFill>
            <a:srgbClr val="9BBB59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 rtl="0">
              <a:defRPr lang="ja-jp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つかっていない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751EFD2-A3F1-69DE-2DEE-FAD5A7B64DE8}"/>
              </a:ext>
            </a:extLst>
          </p:cNvPr>
          <p:cNvSpPr/>
          <p:nvPr/>
        </p:nvSpPr>
        <p:spPr>
          <a:xfrm>
            <a:off x="4670799" y="1795312"/>
            <a:ext cx="3057151" cy="895927"/>
          </a:xfrm>
          <a:prstGeom prst="rect">
            <a:avLst/>
          </a:prstGeom>
          <a:solidFill>
            <a:srgbClr val="156645">
              <a:lumMod val="40000"/>
              <a:lumOff val="60000"/>
              <a:alpha val="30000"/>
            </a:srgbClr>
          </a:solidFill>
          <a:ln w="635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pic>
        <p:nvPicPr>
          <p:cNvPr id="8" name="Picture 2" descr="マウスのイラスト（コンピューター）">
            <a:extLst>
              <a:ext uri="{FF2B5EF4-FFF2-40B4-BE49-F238E27FC236}">
                <a16:creationId xmlns:a16="http://schemas.microsoft.com/office/drawing/2014/main" id="{26221803-578C-A31E-E23E-4029BA0B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51" y="1795312"/>
            <a:ext cx="855882" cy="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D806594-DB60-0EE9-2F5D-7219C3FAD480}"/>
              </a:ext>
            </a:extLst>
          </p:cNvPr>
          <p:cNvSpPr/>
          <p:nvPr/>
        </p:nvSpPr>
        <p:spPr>
          <a:xfrm>
            <a:off x="3552452" y="1663588"/>
            <a:ext cx="1302497" cy="332238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1060122-9508-D895-D780-DBFF4A806C02}"/>
              </a:ext>
            </a:extLst>
          </p:cNvPr>
          <p:cNvSpPr/>
          <p:nvPr/>
        </p:nvSpPr>
        <p:spPr>
          <a:xfrm>
            <a:off x="1161543" y="2578839"/>
            <a:ext cx="2086616" cy="721080"/>
          </a:xfrm>
          <a:prstGeom prst="wedgeRoundRectCallout">
            <a:avLst>
              <a:gd name="adj1" fmla="val 43279"/>
              <a:gd name="adj2" fmla="val -81364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</p:spTree>
    <p:extLst>
      <p:ext uri="{BB962C8B-B14F-4D97-AF65-F5344CB8AC3E}">
        <p14:creationId xmlns:p14="http://schemas.microsoft.com/office/powerpoint/2010/main" val="346858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93BFB21-79BC-CB3B-8FE0-6A2C2F50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9" y="1056808"/>
            <a:ext cx="8017148" cy="53523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1060122-9508-D895-D780-DBFF4A806C02}"/>
              </a:ext>
            </a:extLst>
          </p:cNvPr>
          <p:cNvSpPr/>
          <p:nvPr/>
        </p:nvSpPr>
        <p:spPr>
          <a:xfrm>
            <a:off x="1161543" y="2578839"/>
            <a:ext cx="2086616" cy="721080"/>
          </a:xfrm>
          <a:prstGeom prst="wedgeRoundRectCallout">
            <a:avLst>
              <a:gd name="adj1" fmla="val 43279"/>
              <a:gd name="adj2" fmla="val -81364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</p:spTree>
    <p:extLst>
      <p:ext uri="{BB962C8B-B14F-4D97-AF65-F5344CB8AC3E}">
        <p14:creationId xmlns:p14="http://schemas.microsoft.com/office/powerpoint/2010/main" val="17659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93BFB21-79BC-CB3B-8FE0-6A2C2F50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9" y="1056808"/>
            <a:ext cx="8017148" cy="53523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9E2D8EF3-0315-A812-A5BC-74F5C907FAC2}"/>
              </a:ext>
            </a:extLst>
          </p:cNvPr>
          <p:cNvSpPr/>
          <p:nvPr/>
        </p:nvSpPr>
        <p:spPr>
          <a:xfrm>
            <a:off x="2219090" y="5080112"/>
            <a:ext cx="2198316" cy="721080"/>
          </a:xfrm>
          <a:prstGeom prst="wedgeRoundRectCallout">
            <a:avLst>
              <a:gd name="adj1" fmla="val -39033"/>
              <a:gd name="adj2" fmla="val 73385"/>
              <a:gd name="adj3" fmla="val 16667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マイクロビットに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ダウンロード！</a:t>
            </a:r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2D027082-AD3F-8DCA-18A8-413C6B8AABC1}"/>
              </a:ext>
            </a:extLst>
          </p:cNvPr>
          <p:cNvSpPr/>
          <p:nvPr/>
        </p:nvSpPr>
        <p:spPr>
          <a:xfrm rot="17136177">
            <a:off x="326705" y="3908592"/>
            <a:ext cx="3662289" cy="456840"/>
          </a:xfrm>
          <a:custGeom>
            <a:avLst/>
            <a:gdLst>
              <a:gd name="connsiteX0" fmla="*/ 1828800 w 1828800"/>
              <a:gd name="connsiteY0" fmla="*/ 186095 h 527840"/>
              <a:gd name="connsiteX1" fmla="*/ 1293091 w 1828800"/>
              <a:gd name="connsiteY1" fmla="*/ 10604 h 527840"/>
              <a:gd name="connsiteX2" fmla="*/ 711200 w 1828800"/>
              <a:gd name="connsiteY2" fmla="*/ 75258 h 527840"/>
              <a:gd name="connsiteX3" fmla="*/ 0 w 1828800"/>
              <a:gd name="connsiteY3" fmla="*/ 527840 h 52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27840">
                <a:moveTo>
                  <a:pt x="1828800" y="186095"/>
                </a:moveTo>
                <a:cubicBezTo>
                  <a:pt x="1654079" y="107586"/>
                  <a:pt x="1479358" y="29077"/>
                  <a:pt x="1293091" y="10604"/>
                </a:cubicBezTo>
                <a:cubicBezTo>
                  <a:pt x="1106824" y="-7869"/>
                  <a:pt x="926715" y="-10948"/>
                  <a:pt x="711200" y="75258"/>
                </a:cubicBezTo>
                <a:cubicBezTo>
                  <a:pt x="495685" y="161464"/>
                  <a:pt x="247842" y="344652"/>
                  <a:pt x="0" y="527840"/>
                </a:cubicBezTo>
              </a:path>
            </a:pathLst>
          </a:custGeom>
          <a:noFill/>
          <a:ln w="76200" cap="flat" cmpd="sng" algn="ctr">
            <a:solidFill>
              <a:srgbClr val="8064A2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2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3F92C4A-B5B4-E89A-16C5-2054949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568101"/>
            <a:ext cx="8166100" cy="5980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23843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マイクロビットをつかったプログラミング</a:t>
            </a:r>
            <a:endParaRPr lang="ja-JP" altLang="en-US" sz="3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1060122-9508-D895-D780-DBFF4A806C02}"/>
              </a:ext>
            </a:extLst>
          </p:cNvPr>
          <p:cNvSpPr/>
          <p:nvPr/>
        </p:nvSpPr>
        <p:spPr>
          <a:xfrm>
            <a:off x="539750" y="1823189"/>
            <a:ext cx="2086616" cy="412011"/>
          </a:xfrm>
          <a:prstGeom prst="wedgeRoundRectCallout">
            <a:avLst>
              <a:gd name="adj1" fmla="val 52713"/>
              <a:gd name="adj2" fmla="val -70797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46AD58A8-254A-B01D-24BB-1A2553264C3D}"/>
              </a:ext>
            </a:extLst>
          </p:cNvPr>
          <p:cNvSpPr/>
          <p:nvPr/>
        </p:nvSpPr>
        <p:spPr>
          <a:xfrm>
            <a:off x="539750" y="3016165"/>
            <a:ext cx="2086616" cy="412011"/>
          </a:xfrm>
          <a:prstGeom prst="wedgeRoundRectCallout">
            <a:avLst>
              <a:gd name="adj1" fmla="val 52713"/>
              <a:gd name="adj2" fmla="val -70797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6B3FD24D-AFB8-AEAD-D947-7FB8C0320454}"/>
              </a:ext>
            </a:extLst>
          </p:cNvPr>
          <p:cNvSpPr/>
          <p:nvPr/>
        </p:nvSpPr>
        <p:spPr>
          <a:xfrm>
            <a:off x="539750" y="4209141"/>
            <a:ext cx="2086616" cy="412011"/>
          </a:xfrm>
          <a:prstGeom prst="wedgeRoundRectCallout">
            <a:avLst>
              <a:gd name="adj1" fmla="val 52713"/>
              <a:gd name="adj2" fmla="val -70797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76E612F-E066-9BB7-D5FD-629D34DABF18}"/>
              </a:ext>
            </a:extLst>
          </p:cNvPr>
          <p:cNvSpPr/>
          <p:nvPr/>
        </p:nvSpPr>
        <p:spPr>
          <a:xfrm>
            <a:off x="539750" y="5504541"/>
            <a:ext cx="2086616" cy="412011"/>
          </a:xfrm>
          <a:prstGeom prst="wedgeRoundRectCallout">
            <a:avLst>
              <a:gd name="adj1" fmla="val 52713"/>
              <a:gd name="adj2" fmla="val -70797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プログラムをいれる！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408178D-04A1-1E55-C109-D2C25B7FFBC3}"/>
              </a:ext>
            </a:extLst>
          </p:cNvPr>
          <p:cNvSpPr/>
          <p:nvPr/>
        </p:nvSpPr>
        <p:spPr>
          <a:xfrm>
            <a:off x="3311290" y="5916552"/>
            <a:ext cx="2198316" cy="721080"/>
          </a:xfrm>
          <a:prstGeom prst="wedgeRoundRectCallout">
            <a:avLst>
              <a:gd name="adj1" fmla="val -54342"/>
              <a:gd name="adj2" fmla="val -10274"/>
              <a:gd name="adj3" fmla="val 16667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マイクロビットに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ダウンロード！</a:t>
            </a:r>
          </a:p>
        </p:txBody>
      </p:sp>
    </p:spTree>
    <p:extLst>
      <p:ext uri="{BB962C8B-B14F-4D97-AF65-F5344CB8AC3E}">
        <p14:creationId xmlns:p14="http://schemas.microsoft.com/office/powerpoint/2010/main" val="119847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3852" y="2863726"/>
            <a:ext cx="8532948" cy="1314450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じっさいに光信号</a:t>
            </a:r>
            <a:br>
              <a:rPr lang="en-US" altLang="ja-JP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を送ってみよう！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17882B8-EB84-4233-BA81-F7FC5DF11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59" b="18345"/>
          <a:stretch/>
        </p:blipFill>
        <p:spPr>
          <a:xfrm>
            <a:off x="4001080" y="1430778"/>
            <a:ext cx="4999412" cy="437448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24C7AE5-8D56-8547-BC0F-F64A2EC5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56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70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2991"/>
            <a:ext cx="7543800" cy="595613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やってみてどうだった？</a:t>
            </a:r>
            <a:endParaRPr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57</a:t>
            </a:fld>
            <a:endParaRPr lang="ja-JP" altLang="en-US" noProof="0" dirty="0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65B9A3D-B44E-9A3A-1919-6E39CDB428C1}"/>
              </a:ext>
            </a:extLst>
          </p:cNvPr>
          <p:cNvSpPr txBox="1">
            <a:spLocks/>
          </p:cNvSpPr>
          <p:nvPr/>
        </p:nvSpPr>
        <p:spPr bwMode="auto">
          <a:xfrm>
            <a:off x="641350" y="1246636"/>
            <a:ext cx="7361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</a:t>
            </a: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16DC0FEF-8BA8-E18B-F8D2-48D65388D43D}"/>
              </a:ext>
            </a:extLst>
          </p:cNvPr>
          <p:cNvSpPr txBox="1">
            <a:spLocks/>
          </p:cNvSpPr>
          <p:nvPr/>
        </p:nvSpPr>
        <p:spPr bwMode="auto">
          <a:xfrm>
            <a:off x="571747" y="2435631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aiueo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あいうえお</a:t>
            </a: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99D15253-C22B-CCD6-8C23-A600294C7795}"/>
              </a:ext>
            </a:extLst>
          </p:cNvPr>
          <p:cNvSpPr txBox="1">
            <a:spLocks/>
          </p:cNvSpPr>
          <p:nvPr/>
        </p:nvSpPr>
        <p:spPr bwMode="auto">
          <a:xfrm>
            <a:off x="571747" y="3941307"/>
            <a:ext cx="2133353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konnitiha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こんにちは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44137CED-083D-5E46-650E-ACA604929AEF}"/>
              </a:ext>
            </a:extLst>
          </p:cNvPr>
          <p:cNvSpPr txBox="1">
            <a:spLocks/>
          </p:cNvSpPr>
          <p:nvPr/>
        </p:nvSpPr>
        <p:spPr bwMode="auto">
          <a:xfrm>
            <a:off x="641350" y="5369774"/>
            <a:ext cx="632423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mukasimukasiosziisanntoobaasanngaimasita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むかしむかしおじいさんとおばあさんがいました</a:t>
            </a:r>
          </a:p>
        </p:txBody>
      </p:sp>
    </p:spTree>
    <p:extLst>
      <p:ext uri="{BB962C8B-B14F-4D97-AF65-F5344CB8AC3E}">
        <p14:creationId xmlns:p14="http://schemas.microsoft.com/office/powerpoint/2010/main" val="228501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2991"/>
            <a:ext cx="7543800" cy="595613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やってみてどうだった？</a:t>
            </a:r>
            <a:endParaRPr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EC694F9D-B4FF-4CA0-9DD0-D0C3ABB8EF36}"/>
              </a:ext>
            </a:extLst>
          </p:cNvPr>
          <p:cNvSpPr/>
          <p:nvPr/>
        </p:nvSpPr>
        <p:spPr>
          <a:xfrm>
            <a:off x="5142789" y="1688325"/>
            <a:ext cx="3645581" cy="1404531"/>
          </a:xfrm>
          <a:prstGeom prst="wedgeRoundRectCallout">
            <a:avLst>
              <a:gd name="adj1" fmla="val -47560"/>
              <a:gd name="adj2" fmla="val 75350"/>
              <a:gd name="adj3" fmla="val 16667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文字の長さで光り方がかわった！</a:t>
            </a:r>
            <a:endParaRPr kumimoji="1" lang="en-US" altLang="ja-JP" sz="2700" kern="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58</a:t>
            </a:fld>
            <a:endParaRPr lang="ja-JP" altLang="en-US" noProof="0" dirty="0"/>
          </a:p>
        </p:txBody>
      </p:sp>
      <p:sp>
        <p:nvSpPr>
          <p:cNvPr id="5" name="矢印: 左右 4">
            <a:extLst>
              <a:ext uri="{FF2B5EF4-FFF2-40B4-BE49-F238E27FC236}">
                <a16:creationId xmlns:a16="http://schemas.microsoft.com/office/drawing/2014/main" id="{30AD72DB-722F-5FF1-11B7-634743BAF2A0}"/>
              </a:ext>
            </a:extLst>
          </p:cNvPr>
          <p:cNvSpPr/>
          <p:nvPr/>
        </p:nvSpPr>
        <p:spPr>
          <a:xfrm>
            <a:off x="641350" y="1230884"/>
            <a:ext cx="78105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65B9A3D-B44E-9A3A-1919-6E39CDB428C1}"/>
              </a:ext>
            </a:extLst>
          </p:cNvPr>
          <p:cNvSpPr txBox="1">
            <a:spLocks/>
          </p:cNvSpPr>
          <p:nvPr/>
        </p:nvSpPr>
        <p:spPr bwMode="auto">
          <a:xfrm>
            <a:off x="641350" y="1246636"/>
            <a:ext cx="7361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</a:t>
            </a:r>
          </a:p>
        </p:txBody>
      </p:sp>
      <p:sp>
        <p:nvSpPr>
          <p:cNvPr id="13" name="矢印: 左右 12">
            <a:extLst>
              <a:ext uri="{FF2B5EF4-FFF2-40B4-BE49-F238E27FC236}">
                <a16:creationId xmlns:a16="http://schemas.microsoft.com/office/drawing/2014/main" id="{23C88396-8337-2261-BA50-75C17D44BEF3}"/>
              </a:ext>
            </a:extLst>
          </p:cNvPr>
          <p:cNvSpPr/>
          <p:nvPr/>
        </p:nvSpPr>
        <p:spPr>
          <a:xfrm>
            <a:off x="641350" y="2351937"/>
            <a:ext cx="214630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16DC0FEF-8BA8-E18B-F8D2-48D65388D43D}"/>
              </a:ext>
            </a:extLst>
          </p:cNvPr>
          <p:cNvSpPr txBox="1">
            <a:spLocks/>
          </p:cNvSpPr>
          <p:nvPr/>
        </p:nvSpPr>
        <p:spPr bwMode="auto">
          <a:xfrm>
            <a:off x="571747" y="2435631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aiueo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あいうえお</a:t>
            </a:r>
          </a:p>
        </p:txBody>
      </p:sp>
      <p:sp>
        <p:nvSpPr>
          <p:cNvPr id="15" name="矢印: 左右 14">
            <a:extLst>
              <a:ext uri="{FF2B5EF4-FFF2-40B4-BE49-F238E27FC236}">
                <a16:creationId xmlns:a16="http://schemas.microsoft.com/office/drawing/2014/main" id="{32688437-B97B-A707-49F6-87F8481BFF35}"/>
              </a:ext>
            </a:extLst>
          </p:cNvPr>
          <p:cNvSpPr/>
          <p:nvPr/>
        </p:nvSpPr>
        <p:spPr>
          <a:xfrm>
            <a:off x="641350" y="3732158"/>
            <a:ext cx="454025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99D15253-C22B-CCD6-8C23-A600294C7795}"/>
              </a:ext>
            </a:extLst>
          </p:cNvPr>
          <p:cNvSpPr txBox="1">
            <a:spLocks/>
          </p:cNvSpPr>
          <p:nvPr/>
        </p:nvSpPr>
        <p:spPr bwMode="auto">
          <a:xfrm>
            <a:off x="571747" y="3941307"/>
            <a:ext cx="2133353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konnitiha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こんにちは</a:t>
            </a:r>
          </a:p>
        </p:txBody>
      </p:sp>
      <p:sp>
        <p:nvSpPr>
          <p:cNvPr id="17" name="矢印: 左右 16">
            <a:extLst>
              <a:ext uri="{FF2B5EF4-FFF2-40B4-BE49-F238E27FC236}">
                <a16:creationId xmlns:a16="http://schemas.microsoft.com/office/drawing/2014/main" id="{F5E68EB5-BF2B-1332-76E2-23058DBB304F}"/>
              </a:ext>
            </a:extLst>
          </p:cNvPr>
          <p:cNvSpPr/>
          <p:nvPr/>
        </p:nvSpPr>
        <p:spPr>
          <a:xfrm>
            <a:off x="641350" y="5195704"/>
            <a:ext cx="890905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44137CED-083D-5E46-650E-ACA604929AEF}"/>
              </a:ext>
            </a:extLst>
          </p:cNvPr>
          <p:cNvSpPr txBox="1">
            <a:spLocks/>
          </p:cNvSpPr>
          <p:nvPr/>
        </p:nvSpPr>
        <p:spPr bwMode="auto">
          <a:xfrm>
            <a:off x="641350" y="5369774"/>
            <a:ext cx="632423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mukasimukasiosziisanntoobaasanngaimasita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むかしむかしおじいさんとおばあさんがいました</a:t>
            </a:r>
          </a:p>
        </p:txBody>
      </p:sp>
    </p:spTree>
    <p:extLst>
      <p:ext uri="{BB962C8B-B14F-4D97-AF65-F5344CB8AC3E}">
        <p14:creationId xmlns:p14="http://schemas.microsoft.com/office/powerpoint/2010/main" val="372082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92991"/>
            <a:ext cx="7543800" cy="595613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やってみてどうだった？</a:t>
            </a:r>
            <a:endParaRPr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困る男性のイラスト | かわいいフリー素材集 いらすとや">
            <a:extLst>
              <a:ext uri="{FF2B5EF4-FFF2-40B4-BE49-F238E27FC236}">
                <a16:creationId xmlns:a16="http://schemas.microsoft.com/office/drawing/2014/main" id="{E2F35310-D7CB-4ECE-9B80-51DA420A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7" y="1970839"/>
            <a:ext cx="3242738" cy="360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EC694F9D-B4FF-4CA0-9DD0-D0C3ABB8EF36}"/>
              </a:ext>
            </a:extLst>
          </p:cNvPr>
          <p:cNvSpPr/>
          <p:nvPr/>
        </p:nvSpPr>
        <p:spPr>
          <a:xfrm>
            <a:off x="2475818" y="1279479"/>
            <a:ext cx="3645581" cy="1404531"/>
          </a:xfrm>
          <a:prstGeom prst="wedgeRoundRectCallout">
            <a:avLst>
              <a:gd name="adj1" fmla="val -47560"/>
              <a:gd name="adj2" fmla="val 75350"/>
              <a:gd name="adj3" fmla="val 16667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ピカピカしてる</a:t>
            </a:r>
            <a:endParaRPr kumimoji="1" lang="en-US" altLang="ja-JP" sz="2700" kern="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けどなにしてるか</a:t>
            </a:r>
            <a:endParaRPr kumimoji="1" lang="en-US" altLang="ja-JP" sz="2700" kern="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わからない</a:t>
            </a:r>
            <a:r>
              <a:rPr kumimoji="1" lang="en-US" altLang="ja-JP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……</a:t>
            </a:r>
            <a:endParaRPr kumimoji="1" lang="ja-JP" altLang="en-US" sz="2700" kern="0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/>
              <a:ea typeface="メイリオ" panose="020B0604030504040204" pitchFamily="50" charset="-128"/>
              <a:sym typeface="Arial"/>
            </a:endParaRPr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A81919DF-166C-4667-8078-71078F99ED56}"/>
              </a:ext>
            </a:extLst>
          </p:cNvPr>
          <p:cNvSpPr/>
          <p:nvPr/>
        </p:nvSpPr>
        <p:spPr>
          <a:xfrm>
            <a:off x="6300192" y="3711321"/>
            <a:ext cx="2459900" cy="766723"/>
          </a:xfrm>
          <a:prstGeom prst="wedgeRoundRectCallout">
            <a:avLst>
              <a:gd name="adj1" fmla="val -51027"/>
              <a:gd name="adj2" fmla="val 68346"/>
              <a:gd name="adj3" fmla="val 16667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1" lang="ja-JP" altLang="en-US" sz="2700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どうしよう？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59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1547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21;p7">
            <a:extLst>
              <a:ext uri="{FF2B5EF4-FFF2-40B4-BE49-F238E27FC236}">
                <a16:creationId xmlns:a16="http://schemas.microsoft.com/office/drawing/2014/main" id="{7ABE793A-6F7C-0F4B-87A4-11D1D0DC4F56}"/>
              </a:ext>
            </a:extLst>
          </p:cNvPr>
          <p:cNvSpPr/>
          <p:nvPr/>
        </p:nvSpPr>
        <p:spPr>
          <a:xfrm>
            <a:off x="3629261" y="6282579"/>
            <a:ext cx="21595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ja-JP" altLang="en-US"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カナダ：イエローナイフ</a:t>
            </a:r>
            <a:endParaRPr sz="140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15" name="Google Shape;222;p7">
            <a:extLst>
              <a:ext uri="{FF2B5EF4-FFF2-40B4-BE49-F238E27FC236}">
                <a16:creationId xmlns:a16="http://schemas.microsoft.com/office/drawing/2014/main" id="{BBAC4EC2-EECA-0343-B1FB-B2500E8CC5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983" y="-11448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573B80"/>
              </a:buClr>
              <a:buSzPts val="3200"/>
            </a:pPr>
            <a:r>
              <a:rPr lang="ja-JP">
                <a:latin typeface="Meiryo UI" panose="020B0604030504040204" pitchFamily="50" charset="-128"/>
                <a:ea typeface="Meiryo UI" panose="020B0604030504040204" pitchFamily="50" charset="-128"/>
              </a:rPr>
              <a:t>自己紹介(えぐち先生)</a:t>
            </a:r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Google Shape;223;p7">
            <a:extLst>
              <a:ext uri="{FF2B5EF4-FFF2-40B4-BE49-F238E27FC236}">
                <a16:creationId xmlns:a16="http://schemas.microsoft.com/office/drawing/2014/main" id="{320F7E0E-4027-544A-BA84-B96D66F2BC08}"/>
              </a:ext>
            </a:extLst>
          </p:cNvPr>
          <p:cNvSpPr txBox="1"/>
          <p:nvPr/>
        </p:nvSpPr>
        <p:spPr>
          <a:xfrm>
            <a:off x="2334659" y="981245"/>
            <a:ext cx="6558040" cy="3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altLang="en-US" sz="2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なまえ：江口　薫（えぐち　かおる）</a:t>
            </a:r>
            <a:endParaRPr sz="28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lvl="1" indent="-222884">
              <a:spcBef>
                <a:spcPts val="220"/>
              </a:spcBef>
              <a:buClr>
                <a:srgbClr val="573B80"/>
              </a:buClr>
              <a:buSzPts val="990"/>
            </a:pPr>
            <a:endParaRPr sz="11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lvl="1" indent="-285750">
              <a:spcBef>
                <a:spcPts val="560"/>
              </a:spcBef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altLang="en-US" sz="2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おしごと：新しいカメラを考えたり</a:t>
            </a:r>
            <a:endParaRPr sz="28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lvl="1">
              <a:spcBef>
                <a:spcPts val="560"/>
              </a:spcBef>
              <a:buClr>
                <a:srgbClr val="573B80"/>
              </a:buClr>
              <a:buSzPts val="2520"/>
            </a:pPr>
            <a:r>
              <a:rPr lang="ja-JP" altLang="en-US" sz="2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　　　　　　　レンズを設計しています</a:t>
            </a:r>
            <a:endParaRPr sz="28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lvl="1">
              <a:spcBef>
                <a:spcPts val="320"/>
              </a:spcBef>
              <a:buClr>
                <a:srgbClr val="573B80"/>
              </a:buClr>
              <a:buSzPts val="1440"/>
            </a:pPr>
            <a:endParaRPr sz="16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lvl="1">
              <a:spcBef>
                <a:spcPts val="480"/>
              </a:spcBef>
              <a:buClr>
                <a:srgbClr val="573B80"/>
              </a:buClr>
              <a:buSzPts val="2160"/>
            </a:pPr>
            <a:endParaRPr sz="24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marL="742950" lvl="1" indent="-285750">
              <a:spcBef>
                <a:spcPts val="560"/>
              </a:spcBef>
              <a:buClr>
                <a:srgbClr val="573B80"/>
              </a:buClr>
              <a:buSzPts val="2520"/>
              <a:buFont typeface="Noto Sans Symbols"/>
              <a:buChar char="●"/>
            </a:pPr>
            <a:r>
              <a:rPr lang="ja-JP" altLang="en-US" sz="2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好きなこと：写真をとること、電子工作</a:t>
            </a:r>
            <a:endParaRPr sz="28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  <a:p>
            <a:pPr lvl="1">
              <a:spcBef>
                <a:spcPts val="560"/>
              </a:spcBef>
              <a:buClr>
                <a:srgbClr val="573B80"/>
              </a:buClr>
              <a:buSzPts val="2520"/>
            </a:pPr>
            <a:r>
              <a:rPr lang="ja-JP" altLang="en-US" sz="28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　　　　　　　　 旅行</a:t>
            </a:r>
            <a:endParaRPr sz="28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17" name="Google Shape;224;p7">
            <a:extLst>
              <a:ext uri="{FF2B5EF4-FFF2-40B4-BE49-F238E27FC236}">
                <a16:creationId xmlns:a16="http://schemas.microsoft.com/office/drawing/2014/main" id="{B6EA709F-219C-764A-8CCA-8274D91A6923}"/>
              </a:ext>
            </a:extLst>
          </p:cNvPr>
          <p:cNvSpPr/>
          <p:nvPr/>
        </p:nvSpPr>
        <p:spPr>
          <a:xfrm>
            <a:off x="1272629" y="6300839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ja-JP" altLang="en-US" sz="14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アルゼンチン：氷河</a:t>
            </a:r>
            <a:endParaRPr sz="14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18" name="Google Shape;225;p7">
            <a:extLst>
              <a:ext uri="{FF2B5EF4-FFF2-40B4-BE49-F238E27FC236}">
                <a16:creationId xmlns:a16="http://schemas.microsoft.com/office/drawing/2014/main" id="{9DF93163-76BF-3A41-BA2A-BF2461141E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0355" y="4501584"/>
            <a:ext cx="2601479" cy="173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6;p7">
            <a:extLst>
              <a:ext uri="{FF2B5EF4-FFF2-40B4-BE49-F238E27FC236}">
                <a16:creationId xmlns:a16="http://schemas.microsoft.com/office/drawing/2014/main" id="{473DDABC-CC69-C249-B851-A47202801D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1865" y="4501584"/>
            <a:ext cx="2600835" cy="173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7;p7">
            <a:extLst>
              <a:ext uri="{FF2B5EF4-FFF2-40B4-BE49-F238E27FC236}">
                <a16:creationId xmlns:a16="http://schemas.microsoft.com/office/drawing/2014/main" id="{8F2A66B1-6704-FA43-8513-9ADC423923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269" t="17066" r="51188" b="12316"/>
          <a:stretch/>
        </p:blipFill>
        <p:spPr>
          <a:xfrm>
            <a:off x="303509" y="1193634"/>
            <a:ext cx="2123866" cy="24699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28;p7">
            <a:extLst>
              <a:ext uri="{FF2B5EF4-FFF2-40B4-BE49-F238E27FC236}">
                <a16:creationId xmlns:a16="http://schemas.microsoft.com/office/drawing/2014/main" id="{CD383421-36D3-8946-9D4A-18A394F50B54}"/>
              </a:ext>
            </a:extLst>
          </p:cNvPr>
          <p:cNvSpPr/>
          <p:nvPr/>
        </p:nvSpPr>
        <p:spPr>
          <a:xfrm>
            <a:off x="6602267" y="6300838"/>
            <a:ext cx="19800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ja-JP" altLang="en-US" sz="140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"/>
                <a:sym typeface="Meiryo"/>
              </a:rPr>
              <a:t>モロッコ：サハラ砂漠</a:t>
            </a:r>
            <a:endParaRPr sz="140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22" name="Google Shape;229;p7">
            <a:extLst>
              <a:ext uri="{FF2B5EF4-FFF2-40B4-BE49-F238E27FC236}">
                <a16:creationId xmlns:a16="http://schemas.microsoft.com/office/drawing/2014/main" id="{75015EDC-7928-D34F-976C-181740F664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7382" b="4456"/>
          <a:stretch/>
        </p:blipFill>
        <p:spPr>
          <a:xfrm>
            <a:off x="1272628" y="4120170"/>
            <a:ext cx="1803290" cy="211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0;p7">
            <a:extLst>
              <a:ext uri="{FF2B5EF4-FFF2-40B4-BE49-F238E27FC236}">
                <a16:creationId xmlns:a16="http://schemas.microsoft.com/office/drawing/2014/main" id="{3B120587-D245-3C43-9FBF-ACADADB2F95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15738" y="4162045"/>
            <a:ext cx="1143068" cy="9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31;p7">
            <a:extLst>
              <a:ext uri="{FF2B5EF4-FFF2-40B4-BE49-F238E27FC236}">
                <a16:creationId xmlns:a16="http://schemas.microsoft.com/office/drawing/2014/main" id="{B916510F-4A4A-5240-80CD-76C1A5C486F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57727" y="2634303"/>
            <a:ext cx="1143068" cy="767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32;p7">
            <a:extLst>
              <a:ext uri="{FF2B5EF4-FFF2-40B4-BE49-F238E27FC236}">
                <a16:creationId xmlns:a16="http://schemas.microsoft.com/office/drawing/2014/main" id="{813BCE06-DCA9-EE4E-94D4-4E988E2FBA5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45761" y="2668497"/>
            <a:ext cx="1143067" cy="731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298054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受光器に光をあててみよう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60</a:t>
            </a:fld>
            <a:endParaRPr lang="ja-JP" altLang="en-US" noProof="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586BCC2-B775-4EF6-23EF-551CCB68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98" y="4282689"/>
            <a:ext cx="2572468" cy="20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FFD6C2-8941-907C-98EA-95EE750D87B2}"/>
              </a:ext>
            </a:extLst>
          </p:cNvPr>
          <p:cNvSpPr/>
          <p:nvPr/>
        </p:nvSpPr>
        <p:spPr>
          <a:xfrm>
            <a:off x="3987799" y="2977301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</a:t>
            </a:r>
          </a:p>
        </p:txBody>
      </p:sp>
      <p:sp>
        <p:nvSpPr>
          <p:cNvPr id="7" name="稲妻 6">
            <a:extLst>
              <a:ext uri="{FF2B5EF4-FFF2-40B4-BE49-F238E27FC236}">
                <a16:creationId xmlns:a16="http://schemas.microsoft.com/office/drawing/2014/main" id="{F890E751-E254-D67A-05D9-43A953AA106E}"/>
              </a:ext>
            </a:extLst>
          </p:cNvPr>
          <p:cNvSpPr/>
          <p:nvPr/>
        </p:nvSpPr>
        <p:spPr>
          <a:xfrm>
            <a:off x="4796218" y="4376778"/>
            <a:ext cx="1788642" cy="1206500"/>
          </a:xfrm>
          <a:prstGeom prst="lightningBolt">
            <a:avLst/>
          </a:prstGeom>
          <a:solidFill>
            <a:srgbClr val="FBF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42F4996F-20CB-6236-17B4-7AF0557BA5F2}"/>
              </a:ext>
            </a:extLst>
          </p:cNvPr>
          <p:cNvSpPr txBox="1">
            <a:spLocks/>
          </p:cNvSpPr>
          <p:nvPr/>
        </p:nvSpPr>
        <p:spPr bwMode="auto">
          <a:xfrm>
            <a:off x="7061694" y="3229519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aiueo</a:t>
            </a:r>
            <a:endParaRPr lang="en-US" altLang="ja-JP" sz="18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あいうえお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8B2905A-9580-6CD4-8963-542184F69853}"/>
              </a:ext>
            </a:extLst>
          </p:cNvPr>
          <p:cNvSpPr/>
          <p:nvPr/>
        </p:nvSpPr>
        <p:spPr>
          <a:xfrm>
            <a:off x="342899" y="3174151"/>
            <a:ext cx="1485901" cy="9025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杖</a:t>
            </a:r>
          </a:p>
        </p:txBody>
      </p:sp>
      <p:sp>
        <p:nvSpPr>
          <p:cNvPr id="20" name="稲妻 19">
            <a:extLst>
              <a:ext uri="{FF2B5EF4-FFF2-40B4-BE49-F238E27FC236}">
                <a16:creationId xmlns:a16="http://schemas.microsoft.com/office/drawing/2014/main" id="{009EE861-7494-5E83-F4C9-AADAA5F13E9F}"/>
              </a:ext>
            </a:extLst>
          </p:cNvPr>
          <p:cNvSpPr/>
          <p:nvPr/>
        </p:nvSpPr>
        <p:spPr>
          <a:xfrm rot="19332158">
            <a:off x="1819591" y="3000228"/>
            <a:ext cx="1788642" cy="1206500"/>
          </a:xfrm>
          <a:prstGeom prst="lightningBolt">
            <a:avLst/>
          </a:prstGeom>
          <a:solidFill>
            <a:srgbClr val="FBF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631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受光器に光をあててみよう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61</a:t>
            </a:fld>
            <a:endParaRPr lang="ja-JP" altLang="en-US" noProof="0" dirty="0"/>
          </a:p>
        </p:txBody>
      </p:sp>
      <p:pic>
        <p:nvPicPr>
          <p:cNvPr id="8" name="図 7" descr="図形&#10;&#10;中程度の精度で自動的に生成された説明">
            <a:extLst>
              <a:ext uri="{FF2B5EF4-FFF2-40B4-BE49-F238E27FC236}">
                <a16:creationId xmlns:a16="http://schemas.microsoft.com/office/drawing/2014/main" id="{8E6F1B2F-45C2-5716-D93A-4D9A9CDE8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603375"/>
            <a:ext cx="6007100" cy="450532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EC998CA-AF0D-A9F8-0866-6375AB12BF71}"/>
              </a:ext>
            </a:extLst>
          </p:cNvPr>
          <p:cNvSpPr/>
          <p:nvPr/>
        </p:nvSpPr>
        <p:spPr>
          <a:xfrm>
            <a:off x="520699" y="855853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受光機①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96096AF-62C3-A037-E5C9-A55A5A9909FC}"/>
              </a:ext>
            </a:extLst>
          </p:cNvPr>
          <p:cNvSpPr/>
          <p:nvPr/>
        </p:nvSpPr>
        <p:spPr>
          <a:xfrm>
            <a:off x="7207249" y="899181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受光機②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2CC0B0-5BFF-6728-C3B7-6E4D95BFCA0C}"/>
              </a:ext>
            </a:extLst>
          </p:cNvPr>
          <p:cNvSpPr/>
          <p:nvPr/>
        </p:nvSpPr>
        <p:spPr>
          <a:xfrm>
            <a:off x="520699" y="5279477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受光機③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EB0724-15F5-E018-8CA0-3A38171E6292}"/>
              </a:ext>
            </a:extLst>
          </p:cNvPr>
          <p:cNvSpPr/>
          <p:nvPr/>
        </p:nvSpPr>
        <p:spPr>
          <a:xfrm>
            <a:off x="7207248" y="5245208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受光機④</a:t>
            </a:r>
          </a:p>
        </p:txBody>
      </p:sp>
    </p:spTree>
    <p:extLst>
      <p:ext uri="{BB962C8B-B14F-4D97-AF65-F5344CB8AC3E}">
        <p14:creationId xmlns:p14="http://schemas.microsoft.com/office/powerpoint/2010/main" val="12743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73777"/>
            <a:ext cx="7543800" cy="404074"/>
          </a:xfrm>
        </p:spPr>
        <p:txBody>
          <a:bodyPr rtlCol="0"/>
          <a:lstStyle/>
          <a:p>
            <a:pPr rtl="0"/>
            <a:r>
              <a:rPr lang="ja-JP" altLang="en-US" sz="1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やってみよう！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62</a:t>
            </a:fld>
            <a:endParaRPr lang="ja-JP" altLang="en-US" noProof="0" dirty="0"/>
          </a:p>
        </p:txBody>
      </p:sp>
      <p:sp>
        <p:nvSpPr>
          <p:cNvPr id="17" name="矢印: 左右 16">
            <a:extLst>
              <a:ext uri="{FF2B5EF4-FFF2-40B4-BE49-F238E27FC236}">
                <a16:creationId xmlns:a16="http://schemas.microsoft.com/office/drawing/2014/main" id="{F5E68EB5-BF2B-1332-76E2-23058DBB304F}"/>
              </a:ext>
            </a:extLst>
          </p:cNvPr>
          <p:cNvSpPr/>
          <p:nvPr/>
        </p:nvSpPr>
        <p:spPr>
          <a:xfrm>
            <a:off x="603250" y="3219795"/>
            <a:ext cx="138430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44137CED-083D-5E46-650E-ACA604929AEF}"/>
              </a:ext>
            </a:extLst>
          </p:cNvPr>
          <p:cNvSpPr txBox="1">
            <a:spLocks/>
          </p:cNvSpPr>
          <p:nvPr/>
        </p:nvSpPr>
        <p:spPr bwMode="auto">
          <a:xfrm>
            <a:off x="603250" y="3671604"/>
            <a:ext cx="6324230" cy="73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mukasimukasi</a:t>
            </a:r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osziisanntoobaasanngaimasita</a:t>
            </a:r>
            <a:endParaRPr lang="en-US" altLang="ja-JP" sz="1800" b="1" kern="0" dirty="0">
              <a:solidFill>
                <a:schemeClr val="accent6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むかしむかし</a:t>
            </a:r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おじいさんとおばあさんがいました</a:t>
            </a: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80F1FA11-3236-519A-A46C-F25AF27CE2E7}"/>
              </a:ext>
            </a:extLst>
          </p:cNvPr>
          <p:cNvSpPr txBox="1">
            <a:spLocks/>
          </p:cNvSpPr>
          <p:nvPr/>
        </p:nvSpPr>
        <p:spPr bwMode="auto">
          <a:xfrm>
            <a:off x="603250" y="2648466"/>
            <a:ext cx="6324230" cy="52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②さいしょだけあててみよう</a:t>
            </a:r>
          </a:p>
        </p:txBody>
      </p:sp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D580CA1B-BBF3-0AA0-8FD2-D8D3A24BAD0A}"/>
              </a:ext>
            </a:extLst>
          </p:cNvPr>
          <p:cNvSpPr/>
          <p:nvPr/>
        </p:nvSpPr>
        <p:spPr>
          <a:xfrm>
            <a:off x="2032000" y="3219795"/>
            <a:ext cx="4178300" cy="481751"/>
          </a:xfrm>
          <a:prstGeom prst="leftRightArrow">
            <a:avLst/>
          </a:prstGeom>
          <a:solidFill>
            <a:schemeClr val="accent6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E2A5CB22-680F-C022-B3C1-ED0EE386E7F7}"/>
              </a:ext>
            </a:extLst>
          </p:cNvPr>
          <p:cNvSpPr/>
          <p:nvPr/>
        </p:nvSpPr>
        <p:spPr>
          <a:xfrm>
            <a:off x="4864100" y="1281613"/>
            <a:ext cx="138430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タイトル 1">
            <a:extLst>
              <a:ext uri="{FF2B5EF4-FFF2-40B4-BE49-F238E27FC236}">
                <a16:creationId xmlns:a16="http://schemas.microsoft.com/office/drawing/2014/main" id="{691441AF-F566-B22B-79AD-4852A488A9F7}"/>
              </a:ext>
            </a:extLst>
          </p:cNvPr>
          <p:cNvSpPr txBox="1">
            <a:spLocks/>
          </p:cNvSpPr>
          <p:nvPr/>
        </p:nvSpPr>
        <p:spPr bwMode="auto">
          <a:xfrm>
            <a:off x="603250" y="1887961"/>
            <a:ext cx="6324230" cy="66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mukasimukasiosziisannto</a:t>
            </a:r>
            <a:r>
              <a:rPr lang="en-US" altLang="ja-JP" sz="1800" b="1" kern="0" dirty="0" err="1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obaasanngaimasita</a:t>
            </a:r>
            <a:endParaRPr lang="en-US" altLang="ja-JP" sz="1800" b="1" kern="0" dirty="0">
              <a:solidFill>
                <a:schemeClr val="accent6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むかしむかしおじいさんと</a:t>
            </a:r>
            <a:r>
              <a:rPr lang="ja-JP" altLang="en-US" sz="1800" b="1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おばあさんがいました</a:t>
            </a:r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38B3903E-E67D-CEC3-D892-083F10F78DEC}"/>
              </a:ext>
            </a:extLst>
          </p:cNvPr>
          <p:cNvSpPr txBox="1">
            <a:spLocks/>
          </p:cNvSpPr>
          <p:nvPr/>
        </p:nvSpPr>
        <p:spPr bwMode="auto">
          <a:xfrm>
            <a:off x="603250" y="703250"/>
            <a:ext cx="6324230" cy="52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①さいごだけあててみよう</a:t>
            </a:r>
          </a:p>
        </p:txBody>
      </p:sp>
      <p:sp>
        <p:nvSpPr>
          <p:cNvPr id="24" name="矢印: 左右 23">
            <a:extLst>
              <a:ext uri="{FF2B5EF4-FFF2-40B4-BE49-F238E27FC236}">
                <a16:creationId xmlns:a16="http://schemas.microsoft.com/office/drawing/2014/main" id="{C33F65D9-1706-716D-8CB7-1D169FAD5922}"/>
              </a:ext>
            </a:extLst>
          </p:cNvPr>
          <p:cNvSpPr/>
          <p:nvPr/>
        </p:nvSpPr>
        <p:spPr>
          <a:xfrm>
            <a:off x="685800" y="1281614"/>
            <a:ext cx="4178300" cy="481751"/>
          </a:xfrm>
          <a:prstGeom prst="leftRightArrow">
            <a:avLst/>
          </a:prstGeom>
          <a:solidFill>
            <a:schemeClr val="accent6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左右 24">
            <a:extLst>
              <a:ext uri="{FF2B5EF4-FFF2-40B4-BE49-F238E27FC236}">
                <a16:creationId xmlns:a16="http://schemas.microsoft.com/office/drawing/2014/main" id="{484A2A84-2EF4-BC09-0CF5-57C4E96A348F}"/>
              </a:ext>
            </a:extLst>
          </p:cNvPr>
          <p:cNvSpPr/>
          <p:nvPr/>
        </p:nvSpPr>
        <p:spPr>
          <a:xfrm>
            <a:off x="2705100" y="5192401"/>
            <a:ext cx="1543420" cy="4817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64409CF4-2DCB-ED85-58B2-7AC8DB091C52}"/>
              </a:ext>
            </a:extLst>
          </p:cNvPr>
          <p:cNvSpPr txBox="1">
            <a:spLocks/>
          </p:cNvSpPr>
          <p:nvPr/>
        </p:nvSpPr>
        <p:spPr bwMode="auto">
          <a:xfrm>
            <a:off x="641350" y="5644210"/>
            <a:ext cx="6324230" cy="73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mukasimukasi</a:t>
            </a:r>
            <a:r>
              <a:rPr lang="en-US" altLang="ja-JP" sz="1800" b="1" kern="0" dirty="0" err="1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osziisannto</a:t>
            </a:r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obaasanngaimasita</a:t>
            </a:r>
            <a:endParaRPr lang="en-US" altLang="ja-JP" sz="1800" b="1" kern="0" dirty="0">
              <a:solidFill>
                <a:schemeClr val="accent6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むかしむかし</a:t>
            </a:r>
            <a:r>
              <a:rPr lang="ja-JP" altLang="en-US" sz="1800" b="1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おじいさんと</a:t>
            </a:r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おばあさんがいました</a:t>
            </a:r>
          </a:p>
        </p:txBody>
      </p:sp>
      <p:sp>
        <p:nvSpPr>
          <p:cNvPr id="27" name="タイトル 1">
            <a:extLst>
              <a:ext uri="{FF2B5EF4-FFF2-40B4-BE49-F238E27FC236}">
                <a16:creationId xmlns:a16="http://schemas.microsoft.com/office/drawing/2014/main" id="{6529C562-8098-869B-03BE-E5FD43EB73C9}"/>
              </a:ext>
            </a:extLst>
          </p:cNvPr>
          <p:cNvSpPr txBox="1">
            <a:spLocks/>
          </p:cNvSpPr>
          <p:nvPr/>
        </p:nvSpPr>
        <p:spPr bwMode="auto">
          <a:xfrm>
            <a:off x="641350" y="4621072"/>
            <a:ext cx="6324230" cy="52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③とちゅうだけあててみよう</a:t>
            </a:r>
          </a:p>
        </p:txBody>
      </p:sp>
      <p:sp>
        <p:nvSpPr>
          <p:cNvPr id="28" name="矢印: 左右 27">
            <a:extLst>
              <a:ext uri="{FF2B5EF4-FFF2-40B4-BE49-F238E27FC236}">
                <a16:creationId xmlns:a16="http://schemas.microsoft.com/office/drawing/2014/main" id="{CFFD2CD6-69F6-AA3E-6B86-236A88AE8276}"/>
              </a:ext>
            </a:extLst>
          </p:cNvPr>
          <p:cNvSpPr/>
          <p:nvPr/>
        </p:nvSpPr>
        <p:spPr>
          <a:xfrm>
            <a:off x="4273550" y="5192401"/>
            <a:ext cx="1974850" cy="481751"/>
          </a:xfrm>
          <a:prstGeom prst="leftRightArrow">
            <a:avLst/>
          </a:prstGeom>
          <a:solidFill>
            <a:schemeClr val="accent6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左右 28">
            <a:extLst>
              <a:ext uri="{FF2B5EF4-FFF2-40B4-BE49-F238E27FC236}">
                <a16:creationId xmlns:a16="http://schemas.microsoft.com/office/drawing/2014/main" id="{CD83C217-F1C1-3A33-3BE1-AD5C6E730F58}"/>
              </a:ext>
            </a:extLst>
          </p:cNvPr>
          <p:cNvSpPr/>
          <p:nvPr/>
        </p:nvSpPr>
        <p:spPr>
          <a:xfrm>
            <a:off x="685800" y="5184057"/>
            <a:ext cx="1974850" cy="481751"/>
          </a:xfrm>
          <a:prstGeom prst="leftRightArrow">
            <a:avLst/>
          </a:prstGeom>
          <a:solidFill>
            <a:schemeClr val="accent6">
              <a:lumMod val="6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3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3F92C4A-B5B4-E89A-16C5-2054949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568101"/>
            <a:ext cx="8166100" cy="5980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11286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自分で文字を送ってみよう！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408178D-04A1-1E55-C109-D2C25B7FFBC3}"/>
              </a:ext>
            </a:extLst>
          </p:cNvPr>
          <p:cNvSpPr/>
          <p:nvPr/>
        </p:nvSpPr>
        <p:spPr>
          <a:xfrm>
            <a:off x="430584" y="5215609"/>
            <a:ext cx="2198316" cy="721080"/>
          </a:xfrm>
          <a:prstGeom prst="wedgeRoundRectCallout">
            <a:avLst>
              <a:gd name="adj1" fmla="val -3214"/>
              <a:gd name="adj2" fmla="val 68982"/>
              <a:gd name="adj3" fmla="val 16667"/>
            </a:avLst>
          </a:prstGeom>
          <a:solidFill>
            <a:srgbClr val="8064A2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プログラムを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マイクロビットに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ダウンロード！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562C40E-43DA-3F0A-7D6D-569C54901346}"/>
              </a:ext>
            </a:extLst>
          </p:cNvPr>
          <p:cNvSpPr/>
          <p:nvPr/>
        </p:nvSpPr>
        <p:spPr>
          <a:xfrm>
            <a:off x="4572000" y="1320800"/>
            <a:ext cx="596900" cy="46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967938E-6229-1569-699E-A994DC754084}"/>
              </a:ext>
            </a:extLst>
          </p:cNvPr>
          <p:cNvSpPr/>
          <p:nvPr/>
        </p:nvSpPr>
        <p:spPr>
          <a:xfrm>
            <a:off x="4686300" y="2568331"/>
            <a:ext cx="596900" cy="46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29ABD30-4255-8388-B79B-2D88CD492E88}"/>
              </a:ext>
            </a:extLst>
          </p:cNvPr>
          <p:cNvSpPr/>
          <p:nvPr/>
        </p:nvSpPr>
        <p:spPr>
          <a:xfrm>
            <a:off x="4768850" y="3827407"/>
            <a:ext cx="908050" cy="46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1AEA2EA8-B2F9-D437-5B46-73E41612F104}"/>
              </a:ext>
            </a:extLst>
          </p:cNvPr>
          <p:cNvSpPr/>
          <p:nvPr/>
        </p:nvSpPr>
        <p:spPr>
          <a:xfrm>
            <a:off x="6261100" y="1320800"/>
            <a:ext cx="2343150" cy="721080"/>
          </a:xfrm>
          <a:prstGeom prst="wedgeRoundRectCallout">
            <a:avLst>
              <a:gd name="adj1" fmla="val -95213"/>
              <a:gd name="adj2" fmla="val -41736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A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ボタンで送信する文字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A0154570-DC76-E3C0-CC75-DC7593370558}"/>
              </a:ext>
            </a:extLst>
          </p:cNvPr>
          <p:cNvSpPr/>
          <p:nvPr/>
        </p:nvSpPr>
        <p:spPr>
          <a:xfrm>
            <a:off x="2628900" y="935555"/>
            <a:ext cx="850900" cy="595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92CFB4DA-EBB7-6B55-235B-D33098A654B2}"/>
              </a:ext>
            </a:extLst>
          </p:cNvPr>
          <p:cNvSpPr/>
          <p:nvPr/>
        </p:nvSpPr>
        <p:spPr>
          <a:xfrm>
            <a:off x="2565400" y="2203848"/>
            <a:ext cx="850900" cy="595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FA26C120-3B83-2F8B-4F3D-BA78099F416D}"/>
              </a:ext>
            </a:extLst>
          </p:cNvPr>
          <p:cNvSpPr/>
          <p:nvPr/>
        </p:nvSpPr>
        <p:spPr>
          <a:xfrm>
            <a:off x="2628900" y="3426182"/>
            <a:ext cx="850900" cy="595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C981745C-93CB-54A0-88D1-9C81EC76B21F}"/>
              </a:ext>
            </a:extLst>
          </p:cNvPr>
          <p:cNvSpPr/>
          <p:nvPr/>
        </p:nvSpPr>
        <p:spPr>
          <a:xfrm>
            <a:off x="2628900" y="4728857"/>
            <a:ext cx="850900" cy="5956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06E9C031-7CA9-817D-7F67-6682AA36BDB2}"/>
              </a:ext>
            </a:extLst>
          </p:cNvPr>
          <p:cNvSpPr/>
          <p:nvPr/>
        </p:nvSpPr>
        <p:spPr>
          <a:xfrm>
            <a:off x="6261100" y="2598695"/>
            <a:ext cx="2343150" cy="721080"/>
          </a:xfrm>
          <a:prstGeom prst="wedgeRoundRectCallout">
            <a:avLst>
              <a:gd name="adj1" fmla="val -87083"/>
              <a:gd name="adj2" fmla="val -36452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ja-JP" sz="140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B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ボタンで送信する文字</a:t>
            </a: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5E4E1EBE-A22E-9C47-1CCB-0F976E49C5DF}"/>
              </a:ext>
            </a:extLst>
          </p:cNvPr>
          <p:cNvSpPr/>
          <p:nvPr/>
        </p:nvSpPr>
        <p:spPr>
          <a:xfrm>
            <a:off x="6261100" y="3870496"/>
            <a:ext cx="2343150" cy="721080"/>
          </a:xfrm>
          <a:prstGeom prst="wedgeRoundRectCallout">
            <a:avLst>
              <a:gd name="adj1" fmla="val -73262"/>
              <a:gd name="adj2" fmla="val -30288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ja-JP" sz="1400" kern="0" dirty="0">
                <a:solidFill>
                  <a:srgbClr val="FFFFFF"/>
                </a:solidFill>
                <a:latin typeface="Calibri" panose="020F0502020204030204"/>
                <a:ea typeface="メイリオ" panose="020B0604030504040204" pitchFamily="50" charset="-128"/>
                <a:sym typeface="Arial"/>
              </a:rPr>
              <a:t>A+B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ボタンで送信する文字</a:t>
            </a: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913AE663-8FF4-0B4F-EE24-8CBAC0495E5D}"/>
              </a:ext>
            </a:extLst>
          </p:cNvPr>
          <p:cNvSpPr/>
          <p:nvPr/>
        </p:nvSpPr>
        <p:spPr>
          <a:xfrm>
            <a:off x="6261100" y="5537200"/>
            <a:ext cx="2343150" cy="721080"/>
          </a:xfrm>
          <a:prstGeom prst="wedgeRoundRectCallout">
            <a:avLst>
              <a:gd name="adj1" fmla="val -70823"/>
              <a:gd name="adj2" fmla="val -45259"/>
              <a:gd name="adj3" fmla="val 16667"/>
            </a:avLst>
          </a:prstGeom>
          <a:solidFill>
            <a:srgbClr val="F79646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タッチセンサで</a:t>
            </a:r>
            <a:endParaRPr kumimoji="1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  <a:sym typeface="Arial"/>
              </a:rPr>
              <a:t>送信する文字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47C71F0-8182-1905-65F5-3AB05DD812ED}"/>
              </a:ext>
            </a:extLst>
          </p:cNvPr>
          <p:cNvSpPr/>
          <p:nvPr/>
        </p:nvSpPr>
        <p:spPr>
          <a:xfrm>
            <a:off x="4168774" y="5093339"/>
            <a:ext cx="3609975" cy="46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38479D8-6681-5358-8E72-9861DB038067}"/>
              </a:ext>
            </a:extLst>
          </p:cNvPr>
          <p:cNvSpPr/>
          <p:nvPr/>
        </p:nvSpPr>
        <p:spPr>
          <a:xfrm>
            <a:off x="3259136" y="6171748"/>
            <a:ext cx="5429250" cy="566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注意！</a:t>
            </a:r>
            <a:endParaRPr kumimoji="1" lang="en-US" altLang="ja-JP" dirty="0">
              <a:solidFill>
                <a:schemeClr val="accent6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使える文字はアルファベット</a:t>
            </a:r>
            <a:r>
              <a:rPr kumimoji="1" lang="en-US" altLang="ja-JP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dirty="0" err="1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a~z</a:t>
            </a:r>
            <a:r>
              <a:rPr kumimoji="1" lang="en-US" altLang="ja-JP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kumimoji="1" lang="ja-JP" altLang="en-US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のみです</a:t>
            </a:r>
            <a:endParaRPr kumimoji="1" lang="en-US" altLang="ja-JP" dirty="0">
              <a:solidFill>
                <a:schemeClr val="accent6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03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いろいろな言葉で話させてみよう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64</a:t>
            </a:fld>
            <a:endParaRPr lang="ja-JP" altLang="en-US" noProof="0" dirty="0"/>
          </a:p>
        </p:txBody>
      </p:sp>
      <p:pic>
        <p:nvPicPr>
          <p:cNvPr id="8" name="図 7" descr="図形&#10;&#10;中程度の精度で自動的に生成された説明">
            <a:extLst>
              <a:ext uri="{FF2B5EF4-FFF2-40B4-BE49-F238E27FC236}">
                <a16:creationId xmlns:a16="http://schemas.microsoft.com/office/drawing/2014/main" id="{8E6F1B2F-45C2-5716-D93A-4D9A9CDE8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603375"/>
            <a:ext cx="6007100" cy="450532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EC998CA-AF0D-A9F8-0866-6375AB12BF71}"/>
              </a:ext>
            </a:extLst>
          </p:cNvPr>
          <p:cNvSpPr/>
          <p:nvPr/>
        </p:nvSpPr>
        <p:spPr>
          <a:xfrm>
            <a:off x="520699" y="855853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受光機①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96096AF-62C3-A037-E5C9-A55A5A9909FC}"/>
              </a:ext>
            </a:extLst>
          </p:cNvPr>
          <p:cNvSpPr/>
          <p:nvPr/>
        </p:nvSpPr>
        <p:spPr>
          <a:xfrm>
            <a:off x="7207249" y="899181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受光機②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2CC0B0-5BFF-6728-C3B7-6E4D95BFCA0C}"/>
              </a:ext>
            </a:extLst>
          </p:cNvPr>
          <p:cNvSpPr/>
          <p:nvPr/>
        </p:nvSpPr>
        <p:spPr>
          <a:xfrm>
            <a:off x="520699" y="5279477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受光機③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EB0724-15F5-E018-8CA0-3A38171E6292}"/>
              </a:ext>
            </a:extLst>
          </p:cNvPr>
          <p:cNvSpPr/>
          <p:nvPr/>
        </p:nvSpPr>
        <p:spPr>
          <a:xfrm>
            <a:off x="7207248" y="5245208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受光機④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F313837A-DF15-669C-9D08-C740C01E9A4B}"/>
              </a:ext>
            </a:extLst>
          </p:cNvPr>
          <p:cNvSpPr txBox="1">
            <a:spLocks/>
          </p:cNvSpPr>
          <p:nvPr/>
        </p:nvSpPr>
        <p:spPr bwMode="auto">
          <a:xfrm>
            <a:off x="2407144" y="2114550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日本語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6B7E0FF-CF42-AFE8-E154-45FA5D6C7CC3}"/>
              </a:ext>
            </a:extLst>
          </p:cNvPr>
          <p:cNvSpPr txBox="1">
            <a:spLocks/>
          </p:cNvSpPr>
          <p:nvPr/>
        </p:nvSpPr>
        <p:spPr bwMode="auto">
          <a:xfrm>
            <a:off x="5492999" y="1974536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韓国語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7C12ED19-2CED-8CB0-F790-49C9081C2558}"/>
              </a:ext>
            </a:extLst>
          </p:cNvPr>
          <p:cNvSpPr txBox="1">
            <a:spLocks/>
          </p:cNvSpPr>
          <p:nvPr/>
        </p:nvSpPr>
        <p:spPr bwMode="auto">
          <a:xfrm>
            <a:off x="2407144" y="4292600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イギリス</a:t>
            </a:r>
            <a:endParaRPr lang="en-US" altLang="ja-JP" sz="1800" b="1" kern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英語</a:t>
            </a: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9149B29E-3879-EDED-5325-97902B9320F7}"/>
              </a:ext>
            </a:extLst>
          </p:cNvPr>
          <p:cNvSpPr txBox="1">
            <a:spLocks/>
          </p:cNvSpPr>
          <p:nvPr/>
        </p:nvSpPr>
        <p:spPr bwMode="auto">
          <a:xfrm>
            <a:off x="5598018" y="4338541"/>
            <a:ext cx="1282206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18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スペイン語</a:t>
            </a:r>
          </a:p>
        </p:txBody>
      </p:sp>
    </p:spTree>
    <p:extLst>
      <p:ext uri="{BB962C8B-B14F-4D97-AF65-F5344CB8AC3E}">
        <p14:creationId xmlns:p14="http://schemas.microsoft.com/office/powerpoint/2010/main" val="4456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73777"/>
            <a:ext cx="7543800" cy="404074"/>
          </a:xfrm>
        </p:spPr>
        <p:txBody>
          <a:bodyPr rtlCol="0"/>
          <a:lstStyle/>
          <a:p>
            <a:pPr rtl="0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文字バトルゲームしよう！ルールせつめい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65</a:t>
            </a:fld>
            <a:endParaRPr lang="ja-JP" altLang="en-US" noProof="0" dirty="0"/>
          </a:p>
        </p:txBody>
      </p:sp>
      <p:sp>
        <p:nvSpPr>
          <p:cNvPr id="26" name="タイトル 1">
            <a:extLst>
              <a:ext uri="{FF2B5EF4-FFF2-40B4-BE49-F238E27FC236}">
                <a16:creationId xmlns:a16="http://schemas.microsoft.com/office/drawing/2014/main" id="{64409CF4-2DCB-ED85-58B2-7AC8DB091C52}"/>
              </a:ext>
            </a:extLst>
          </p:cNvPr>
          <p:cNvSpPr txBox="1">
            <a:spLocks/>
          </p:cNvSpPr>
          <p:nvPr/>
        </p:nvSpPr>
        <p:spPr bwMode="auto">
          <a:xfrm>
            <a:off x="641350" y="5644210"/>
            <a:ext cx="6324230" cy="73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mukasimukasi</a:t>
            </a:r>
            <a:r>
              <a:rPr lang="en-US" altLang="ja-JP" sz="1800" b="1" kern="0" dirty="0" err="1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osziisannto</a:t>
            </a:r>
            <a:r>
              <a:rPr lang="en-US" altLang="ja-JP" sz="1800" b="1" kern="0" dirty="0" err="1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obaasanngaimasita</a:t>
            </a:r>
            <a:endParaRPr lang="en-US" altLang="ja-JP" sz="1800" b="1" kern="0" dirty="0">
              <a:solidFill>
                <a:schemeClr val="accent6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むかしむかし</a:t>
            </a:r>
            <a:r>
              <a:rPr lang="ja-JP" altLang="en-US" sz="1800" b="1" kern="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おじいさんと</a:t>
            </a:r>
            <a:r>
              <a:rPr lang="ja-JP" altLang="en-US" sz="1800" b="1" kern="0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おばあさんがいました</a:t>
            </a:r>
          </a:p>
        </p:txBody>
      </p:sp>
      <p:sp>
        <p:nvSpPr>
          <p:cNvPr id="27" name="タイトル 1">
            <a:extLst>
              <a:ext uri="{FF2B5EF4-FFF2-40B4-BE49-F238E27FC236}">
                <a16:creationId xmlns:a16="http://schemas.microsoft.com/office/drawing/2014/main" id="{6529C562-8098-869B-03BE-E5FD43EB73C9}"/>
              </a:ext>
            </a:extLst>
          </p:cNvPr>
          <p:cNvSpPr txBox="1">
            <a:spLocks/>
          </p:cNvSpPr>
          <p:nvPr/>
        </p:nvSpPr>
        <p:spPr bwMode="auto">
          <a:xfrm>
            <a:off x="641350" y="1178866"/>
            <a:ext cx="6324230" cy="179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れんしゅう（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ほんばん（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分）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5DB023F7-6D09-1A90-FE00-390820E58D6F}"/>
              </a:ext>
            </a:extLst>
          </p:cNvPr>
          <p:cNvSpPr/>
          <p:nvPr/>
        </p:nvSpPr>
        <p:spPr>
          <a:xfrm>
            <a:off x="1092200" y="1739900"/>
            <a:ext cx="438150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34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EB121F6-E2CC-586C-0FFD-10D9EDB0A64D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346895"/>
            <a:ext cx="7543800" cy="595613"/>
          </a:xfrm>
        </p:spPr>
        <p:txBody>
          <a:bodyPr rtlCol="0"/>
          <a:lstStyle/>
          <a:p>
            <a:pPr rtl="0"/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受光器に光をあててみよう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EB6B5A-7DB9-AA4D-87BA-43D28FA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66</a:t>
            </a:fld>
            <a:endParaRPr lang="ja-JP" altLang="en-US" noProof="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586BCC2-B775-4EF6-23EF-551CCB68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98" y="4282689"/>
            <a:ext cx="2572468" cy="20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7FFD6C2-8941-907C-98EA-95EE750D87B2}"/>
              </a:ext>
            </a:extLst>
          </p:cNvPr>
          <p:cNvSpPr/>
          <p:nvPr/>
        </p:nvSpPr>
        <p:spPr>
          <a:xfrm>
            <a:off x="3987799" y="2977301"/>
            <a:ext cx="1355481" cy="13144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受光機</a:t>
            </a:r>
          </a:p>
        </p:txBody>
      </p:sp>
      <p:sp>
        <p:nvSpPr>
          <p:cNvPr id="7" name="稲妻 6">
            <a:extLst>
              <a:ext uri="{FF2B5EF4-FFF2-40B4-BE49-F238E27FC236}">
                <a16:creationId xmlns:a16="http://schemas.microsoft.com/office/drawing/2014/main" id="{F890E751-E254-D67A-05D9-43A953AA106E}"/>
              </a:ext>
            </a:extLst>
          </p:cNvPr>
          <p:cNvSpPr/>
          <p:nvPr/>
        </p:nvSpPr>
        <p:spPr>
          <a:xfrm>
            <a:off x="4796218" y="4376778"/>
            <a:ext cx="1788642" cy="1206500"/>
          </a:xfrm>
          <a:prstGeom prst="lightningBolt">
            <a:avLst/>
          </a:prstGeom>
          <a:solidFill>
            <a:srgbClr val="FBF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8B2905A-9580-6CD4-8963-542184F69853}"/>
              </a:ext>
            </a:extLst>
          </p:cNvPr>
          <p:cNvSpPr/>
          <p:nvPr/>
        </p:nvSpPr>
        <p:spPr>
          <a:xfrm>
            <a:off x="342899" y="3174151"/>
            <a:ext cx="1485901" cy="9025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杖</a:t>
            </a:r>
          </a:p>
        </p:txBody>
      </p:sp>
      <p:sp>
        <p:nvSpPr>
          <p:cNvPr id="20" name="稲妻 19">
            <a:extLst>
              <a:ext uri="{FF2B5EF4-FFF2-40B4-BE49-F238E27FC236}">
                <a16:creationId xmlns:a16="http://schemas.microsoft.com/office/drawing/2014/main" id="{009EE861-7494-5E83-F4C9-AADAA5F13E9F}"/>
              </a:ext>
            </a:extLst>
          </p:cNvPr>
          <p:cNvSpPr/>
          <p:nvPr/>
        </p:nvSpPr>
        <p:spPr>
          <a:xfrm rot="19332158">
            <a:off x="1819591" y="3000228"/>
            <a:ext cx="1788642" cy="1206500"/>
          </a:xfrm>
          <a:prstGeom prst="lightningBolt">
            <a:avLst/>
          </a:prstGeom>
          <a:solidFill>
            <a:srgbClr val="FBF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76E3DF79-BD13-9CD9-CF8F-F006FBB4D1E3}"/>
              </a:ext>
            </a:extLst>
          </p:cNvPr>
          <p:cNvSpPr txBox="1">
            <a:spLocks/>
          </p:cNvSpPr>
          <p:nvPr/>
        </p:nvSpPr>
        <p:spPr bwMode="auto">
          <a:xfrm>
            <a:off x="6786992" y="3603478"/>
            <a:ext cx="2014109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hi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→ヒ→火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410FC6C6-A58C-0BA9-0702-FADD40DE77C0}"/>
              </a:ext>
            </a:extLst>
          </p:cNvPr>
          <p:cNvSpPr txBox="1">
            <a:spLocks/>
          </p:cNvSpPr>
          <p:nvPr/>
        </p:nvSpPr>
        <p:spPr bwMode="auto">
          <a:xfrm>
            <a:off x="182314" y="2274841"/>
            <a:ext cx="1479920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hi</a:t>
            </a:r>
            <a:endParaRPr lang="ja-JP" altLang="en-US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EFF7C86-630B-875B-3934-CE5F87FF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2348861"/>
            <a:ext cx="1168456" cy="120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73777"/>
            <a:ext cx="7543800" cy="404074"/>
          </a:xfrm>
        </p:spPr>
        <p:txBody>
          <a:bodyPr rtlCol="0"/>
          <a:lstStyle/>
          <a:p>
            <a:pPr rtl="0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文字バトルゲームしよう！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67</a:t>
            </a:fld>
            <a:endParaRPr lang="ja-JP" altLang="en-US" noProof="0" dirty="0"/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412DA2EC-5646-4D7D-859B-7B12A299B24D}"/>
              </a:ext>
            </a:extLst>
          </p:cNvPr>
          <p:cNvSpPr txBox="1">
            <a:spLocks/>
          </p:cNvSpPr>
          <p:nvPr/>
        </p:nvSpPr>
        <p:spPr bwMode="auto">
          <a:xfrm>
            <a:off x="1345460" y="1412481"/>
            <a:ext cx="1479920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火</a:t>
            </a: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A0571D36-3ADC-EDB5-1533-F4C981CBBF71}"/>
              </a:ext>
            </a:extLst>
          </p:cNvPr>
          <p:cNvSpPr txBox="1">
            <a:spLocks/>
          </p:cNvSpPr>
          <p:nvPr/>
        </p:nvSpPr>
        <p:spPr bwMode="auto">
          <a:xfrm>
            <a:off x="-134460" y="3228043"/>
            <a:ext cx="1479920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水</a:t>
            </a:r>
          </a:p>
        </p:txBody>
      </p:sp>
      <p:sp>
        <p:nvSpPr>
          <p:cNvPr id="33" name="タイトル 1">
            <a:extLst>
              <a:ext uri="{FF2B5EF4-FFF2-40B4-BE49-F238E27FC236}">
                <a16:creationId xmlns:a16="http://schemas.microsoft.com/office/drawing/2014/main" id="{10EF7C5C-CCA9-93FB-EDC3-980FA2E9B7CE}"/>
              </a:ext>
            </a:extLst>
          </p:cNvPr>
          <p:cNvSpPr txBox="1">
            <a:spLocks/>
          </p:cNvSpPr>
          <p:nvPr/>
        </p:nvSpPr>
        <p:spPr bwMode="auto">
          <a:xfrm>
            <a:off x="2742090" y="3257661"/>
            <a:ext cx="1479920" cy="675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木</a:t>
            </a:r>
          </a:p>
        </p:txBody>
      </p:sp>
      <p:sp>
        <p:nvSpPr>
          <p:cNvPr id="4" name="円弧 3">
            <a:extLst>
              <a:ext uri="{FF2B5EF4-FFF2-40B4-BE49-F238E27FC236}">
                <a16:creationId xmlns:a16="http://schemas.microsoft.com/office/drawing/2014/main" id="{F982DD09-1E10-DB9E-7783-679F8FB65FA2}"/>
              </a:ext>
            </a:extLst>
          </p:cNvPr>
          <p:cNvSpPr/>
          <p:nvPr/>
        </p:nvSpPr>
        <p:spPr>
          <a:xfrm>
            <a:off x="1431185" y="1653079"/>
            <a:ext cx="2069915" cy="2533649"/>
          </a:xfrm>
          <a:prstGeom prst="arc">
            <a:avLst>
              <a:gd name="adj1" fmla="val 16200000"/>
              <a:gd name="adj2" fmla="val 16415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id="{E075AE70-7D0F-137A-F360-7A866B5B5236}"/>
              </a:ext>
            </a:extLst>
          </p:cNvPr>
          <p:cNvSpPr/>
          <p:nvPr/>
        </p:nvSpPr>
        <p:spPr>
          <a:xfrm rot="7760680">
            <a:off x="830302" y="1842198"/>
            <a:ext cx="2069915" cy="2533649"/>
          </a:xfrm>
          <a:prstGeom prst="arc">
            <a:avLst>
              <a:gd name="adj1" fmla="val 16200000"/>
              <a:gd name="adj2" fmla="val 16415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id="{7AF3C594-0390-F417-CE7D-C8B78FE4A2D6}"/>
              </a:ext>
            </a:extLst>
          </p:cNvPr>
          <p:cNvSpPr/>
          <p:nvPr/>
        </p:nvSpPr>
        <p:spPr>
          <a:xfrm rot="15027352">
            <a:off x="907031" y="1414768"/>
            <a:ext cx="2069915" cy="2533649"/>
          </a:xfrm>
          <a:prstGeom prst="arc">
            <a:avLst>
              <a:gd name="adj1" fmla="val 16200000"/>
              <a:gd name="adj2" fmla="val 164152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A17484D0-DF17-1C4A-68CD-212D626365F0}"/>
              </a:ext>
            </a:extLst>
          </p:cNvPr>
          <p:cNvSpPr txBox="1">
            <a:spLocks/>
          </p:cNvSpPr>
          <p:nvPr/>
        </p:nvSpPr>
        <p:spPr bwMode="auto">
          <a:xfrm>
            <a:off x="3864980" y="1011577"/>
            <a:ext cx="4877096" cy="427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ルール①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hi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→火 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回こうげき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en-US" altLang="ja-JP" sz="24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honoo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→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回こうげき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↓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文字が長いほうが強い！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ルール②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en-US" altLang="ja-JP" sz="2400" b="1" kern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furo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ふろ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火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×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４回こうげき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水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×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４回こうげき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↓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ふくすうの意味のある言葉が強い！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ルール③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ぞくせいにあわせたこうげきをしよう！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251919-7EB2-CE7B-F145-D15A9CF4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24313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E9013A2-E253-FD6E-C952-D36449427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128" y="1324313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34A23A9-6D3A-43A9-3C70-90B2B9F2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57" y="1753768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412CC03-85D4-F635-3982-F40D37DA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85" y="1753768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F4633051-8A8C-B0E1-86A0-AE8A8EF35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30" y="1753768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C62B460-F543-6277-A575-6C2AA970C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58" y="1753768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A2FEE81-0A60-969C-2288-CC60B4E63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703" y="1738083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C980FD9C-52FF-38ED-9E73-BE418522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07" y="3903557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86C7FCB-7D33-0D9F-422F-A111DFA3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35" y="3903557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4F2DC52E-8431-2861-F156-1B0727019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80" y="3903557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8AFB444E-D23A-D2C1-383B-E6A86150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08" y="3903557"/>
            <a:ext cx="401893" cy="4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0A7A41-A1F9-2816-CB5D-03521452B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06" y="4356625"/>
            <a:ext cx="401893" cy="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94AB436C-80A3-5DAA-F10F-D39A852C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99" y="4358783"/>
            <a:ext cx="401893" cy="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EDDB9563-4804-E1F2-9F52-F597C1996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27" y="4333012"/>
            <a:ext cx="401893" cy="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7B31DE37-D5AD-E24D-21C2-5E3DDF27C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820" y="4333012"/>
            <a:ext cx="401893" cy="43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8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3DF938-A3A9-EC12-F7B9-4893F6125514}"/>
              </a:ext>
            </a:extLst>
          </p:cNvPr>
          <p:cNvSpPr/>
          <p:nvPr/>
        </p:nvSpPr>
        <p:spPr>
          <a:xfrm>
            <a:off x="0" y="4712549"/>
            <a:ext cx="9144000" cy="214545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B559C3E-8F23-4095-AB0C-3D1EDDC4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73777"/>
            <a:ext cx="7543800" cy="404074"/>
          </a:xfrm>
        </p:spPr>
        <p:txBody>
          <a:bodyPr rtlCol="0"/>
          <a:lstStyle/>
          <a:p>
            <a:pPr rtl="0"/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文字バトルゲームしよう！　れんしゅう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ACA80F-46C6-3542-8CF2-609D9E59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altLang="ja-JP" noProof="0" smtClean="0"/>
              <a:pPr/>
              <a:t>68</a:t>
            </a:fld>
            <a:endParaRPr lang="ja-JP" altLang="en-US" noProof="0" dirty="0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A17484D0-DF17-1C4A-68CD-212D626365F0}"/>
              </a:ext>
            </a:extLst>
          </p:cNvPr>
          <p:cNvSpPr txBox="1">
            <a:spLocks/>
          </p:cNvSpPr>
          <p:nvPr/>
        </p:nvSpPr>
        <p:spPr bwMode="auto">
          <a:xfrm>
            <a:off x="2876550" y="2337763"/>
            <a:ext cx="6140450" cy="427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いまから</a:t>
            </a:r>
            <a:r>
              <a:rPr lang="en-US" altLang="ja-JP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分間で杖にじゅもんを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ダウンロードしてゲームでためしてみよう！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どんな言葉がじゅもんになるかな？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一番長いじゅもんはなんだろう？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一番たくさんこうげきできることばはなにかな？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2400" b="1" kern="0" dirty="0">
                <a:latin typeface="Meiryo UI" panose="020B0604030504040204" pitchFamily="50" charset="-128"/>
                <a:ea typeface="Meiryo UI" panose="020B0604030504040204" pitchFamily="50" charset="-128"/>
              </a:rPr>
              <a:t>火・水・木のぜんぶのぞくせいのある言葉はあるかな？</a:t>
            </a:r>
            <a:endParaRPr lang="en-US" altLang="ja-JP" sz="2400" b="1" kern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DC1829-C91E-3EF2-40C4-1F7DBD87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4" y="782214"/>
            <a:ext cx="2837286" cy="28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88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Colour scheme</a:t>
            </a:r>
            <a:endParaRPr lang="en-US" alt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638550" y="2709863"/>
            <a:ext cx="827088" cy="6111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4714875" y="2709863"/>
            <a:ext cx="827088" cy="61118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2586038" y="4324350"/>
            <a:ext cx="827087" cy="611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654425" y="4324350"/>
            <a:ext cx="827088" cy="611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4722813" y="4324350"/>
            <a:ext cx="827087" cy="6111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5792788" y="4324350"/>
            <a:ext cx="827087" cy="61118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5775325" y="2709863"/>
            <a:ext cx="827088" cy="611187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2570163" y="2709863"/>
            <a:ext cx="827087" cy="611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2351088" y="2070100"/>
            <a:ext cx="1266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Background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3668713" y="1947863"/>
            <a:ext cx="7715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Text &amp;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Lines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4619625" y="2070100"/>
            <a:ext cx="10175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Shadows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5899150" y="1947863"/>
            <a:ext cx="5794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Title</a:t>
            </a:r>
            <a:br>
              <a:rPr lang="en-GB" altLang="en-US" sz="1600">
                <a:cs typeface="Arial" panose="020B0604020202020204" pitchFamily="34" charset="0"/>
              </a:rPr>
            </a:br>
            <a:r>
              <a:rPr lang="en-GB" altLang="en-US" sz="1600">
                <a:cs typeface="Arial" panose="020B0604020202020204" pitchFamily="34" charset="0"/>
              </a:rPr>
              <a:t>Text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2728913" y="3684588"/>
            <a:ext cx="542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Fills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3675063" y="3684588"/>
            <a:ext cx="804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Accent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4610100" y="3562350"/>
            <a:ext cx="1028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Accent &amp;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Hyperlink</a:t>
            </a:r>
            <a:endParaRPr lang="en-US" altLang="en-US" sz="1600">
              <a:cs typeface="Arial" panose="020B0604020202020204" pitchFamily="34" charset="0"/>
            </a:endParaRP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5691188" y="3560763"/>
            <a:ext cx="1028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Followed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panose="020B0604020202020204" pitchFamily="34" charset="0"/>
              </a:rPr>
              <a:t>Hyperlink</a:t>
            </a:r>
            <a:endParaRPr lang="en-US" altLang="en-US" sz="16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249;p9">
            <a:extLst>
              <a:ext uri="{FF2B5EF4-FFF2-40B4-BE49-F238E27FC236}">
                <a16:creationId xmlns:a16="http://schemas.microsoft.com/office/drawing/2014/main" id="{60C9CC3C-B181-C948-B993-1C195EB26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546" y="284462"/>
            <a:ext cx="7647587" cy="70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573B80"/>
              </a:buClr>
              <a:buSzPts val="2800"/>
            </a:pPr>
            <a:r>
              <a:rPr lang="ja-JP" altLang="en-US" sz="2800" dirty="0"/>
              <a:t>自己紹介 </a:t>
            </a:r>
            <a:r>
              <a:rPr lang="en-US" altLang="ja-JP" sz="2800" dirty="0"/>
              <a:t>(</a:t>
            </a:r>
            <a:r>
              <a:rPr lang="ja-JP" altLang="en-US" sz="2800" dirty="0"/>
              <a:t>ふじむら先生</a:t>
            </a:r>
            <a:r>
              <a:rPr lang="en-US" altLang="ja-JP" sz="2800" dirty="0"/>
              <a:t>)</a:t>
            </a:r>
            <a:endParaRPr sz="2800" dirty="0"/>
          </a:p>
        </p:txBody>
      </p:sp>
      <p:sp>
        <p:nvSpPr>
          <p:cNvPr id="55" name="Google Shape;250;p9">
            <a:extLst>
              <a:ext uri="{FF2B5EF4-FFF2-40B4-BE49-F238E27FC236}">
                <a16:creationId xmlns:a16="http://schemas.microsoft.com/office/drawing/2014/main" id="{83EC2713-C2AA-B548-9200-A2A9C678C3CA}"/>
              </a:ext>
            </a:extLst>
          </p:cNvPr>
          <p:cNvSpPr txBox="1">
            <a:spLocks/>
          </p:cNvSpPr>
          <p:nvPr/>
        </p:nvSpPr>
        <p:spPr bwMode="auto">
          <a:xfrm>
            <a:off x="2697182" y="1495298"/>
            <a:ext cx="6446817" cy="364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25" tIns="45700" rIns="91425" bIns="4570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SzPts val="2160"/>
              <a:buFontTx/>
              <a:buNone/>
            </a:pPr>
            <a:r>
              <a:rPr lang="ja-JP" altLang="en-US" sz="2400" kern="0">
                <a:solidFill>
                  <a:schemeClr val="bg2"/>
                </a:solidFill>
              </a:rPr>
              <a:t>・なまえ　ふじむら　ゆう</a:t>
            </a:r>
          </a:p>
          <a:p>
            <a:pPr marL="0" indent="0">
              <a:spcBef>
                <a:spcPts val="0"/>
              </a:spcBef>
              <a:buSzPts val="2160"/>
              <a:buFontTx/>
              <a:buNone/>
            </a:pPr>
            <a:r>
              <a:rPr lang="ja-JP" altLang="en-US" sz="2400" kern="0">
                <a:solidFill>
                  <a:schemeClr val="bg2"/>
                </a:solidFill>
              </a:rPr>
              <a:t>　</a:t>
            </a:r>
          </a:p>
          <a:p>
            <a:pPr marL="0" indent="0">
              <a:spcBef>
                <a:spcPts val="0"/>
              </a:spcBef>
              <a:buSzPts val="2160"/>
              <a:buFontTx/>
              <a:buNone/>
            </a:pPr>
            <a:r>
              <a:rPr lang="ja-JP" altLang="en-US" sz="2400" kern="0">
                <a:solidFill>
                  <a:schemeClr val="bg2"/>
                </a:solidFill>
              </a:rPr>
              <a:t>・おしごと　電気自動車を作っています</a:t>
            </a:r>
          </a:p>
          <a:p>
            <a:pPr marL="137160" indent="0">
              <a:spcBef>
                <a:spcPts val="0"/>
              </a:spcBef>
              <a:buSzPts val="2160"/>
              <a:buFontTx/>
              <a:buNone/>
            </a:pPr>
            <a:endParaRPr lang="ja-JP" altLang="en-US" sz="2400" kern="0">
              <a:solidFill>
                <a:schemeClr val="bg2"/>
              </a:solidFill>
            </a:endParaRPr>
          </a:p>
          <a:p>
            <a:pPr marL="0" indent="0">
              <a:spcBef>
                <a:spcPts val="0"/>
              </a:spcBef>
              <a:buSzPts val="2160"/>
              <a:buFontTx/>
              <a:buNone/>
            </a:pPr>
            <a:r>
              <a:rPr lang="ja-JP" altLang="en-US" sz="2400" kern="0">
                <a:solidFill>
                  <a:schemeClr val="bg2"/>
                </a:solidFill>
              </a:rPr>
              <a:t>・すきなこと　料理、電子工作、</a:t>
            </a:r>
            <a:r>
              <a:rPr lang="en-US" altLang="ja-JP" sz="2400" kern="0" dirty="0">
                <a:solidFill>
                  <a:schemeClr val="bg2"/>
                </a:solidFill>
              </a:rPr>
              <a:t>VR</a:t>
            </a:r>
            <a:r>
              <a:rPr lang="ja-JP" altLang="en-US" sz="2400" kern="0">
                <a:solidFill>
                  <a:schemeClr val="bg2"/>
                </a:solidFill>
              </a:rPr>
              <a:t>、旅行</a:t>
            </a:r>
            <a:endParaRPr lang="ja-JP" altLang="en-US" sz="2400" kern="0" dirty="0">
              <a:solidFill>
                <a:schemeClr val="bg2"/>
              </a:solidFill>
            </a:endParaRPr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E6EC1274-2114-0345-A54B-4D1CCD95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67" y="3854871"/>
            <a:ext cx="2339757" cy="2339757"/>
          </a:xfrm>
          <a:prstGeom prst="rect">
            <a:avLst/>
          </a:prstGeom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8A1A0EAF-4114-454A-916E-08E4369D9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2" t="14970" r="13598" b="27623"/>
          <a:stretch/>
        </p:blipFill>
        <p:spPr bwMode="auto">
          <a:xfrm>
            <a:off x="472917" y="1306686"/>
            <a:ext cx="2224266" cy="212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>
            <a:extLst>
              <a:ext uri="{FF2B5EF4-FFF2-40B4-BE49-F238E27FC236}">
                <a16:creationId xmlns:a16="http://schemas.microsoft.com/office/drawing/2014/main" id="{4887CA08-6C6B-134A-B20C-193170DFA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2" r="13031"/>
          <a:stretch/>
        </p:blipFill>
        <p:spPr bwMode="auto">
          <a:xfrm>
            <a:off x="472918" y="3861553"/>
            <a:ext cx="2339757" cy="229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224;p7">
            <a:extLst>
              <a:ext uri="{FF2B5EF4-FFF2-40B4-BE49-F238E27FC236}">
                <a16:creationId xmlns:a16="http://schemas.microsoft.com/office/drawing/2014/main" id="{0C84D17D-505B-FE4B-B243-578BB6A06C88}"/>
              </a:ext>
            </a:extLst>
          </p:cNvPr>
          <p:cNvSpPr/>
          <p:nvPr/>
        </p:nvSpPr>
        <p:spPr>
          <a:xfrm>
            <a:off x="742549" y="6159933"/>
            <a:ext cx="180049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Meiryo"/>
              </a:rPr>
              <a:t>Honda</a:t>
            </a:r>
            <a:r>
              <a:rPr lang="ja-JP" altLang="en-US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Meiryo"/>
              </a:rPr>
              <a:t>の電気自動車</a:t>
            </a:r>
            <a:endParaRPr sz="14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60" name="Google Shape;224;p7">
            <a:extLst>
              <a:ext uri="{FF2B5EF4-FFF2-40B4-BE49-F238E27FC236}">
                <a16:creationId xmlns:a16="http://schemas.microsoft.com/office/drawing/2014/main" id="{3E21421F-090F-AE43-9A0B-844683BDA723}"/>
              </a:ext>
            </a:extLst>
          </p:cNvPr>
          <p:cNvSpPr/>
          <p:nvPr/>
        </p:nvSpPr>
        <p:spPr>
          <a:xfrm>
            <a:off x="3810298" y="6201312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ja-JP" altLang="en-US" sz="14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タイでの写真</a:t>
            </a:r>
            <a:endParaRPr sz="14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sp>
        <p:nvSpPr>
          <p:cNvPr id="61" name="Google Shape;224;p7">
            <a:extLst>
              <a:ext uri="{FF2B5EF4-FFF2-40B4-BE49-F238E27FC236}">
                <a16:creationId xmlns:a16="http://schemas.microsoft.com/office/drawing/2014/main" id="{05699447-F975-0B4C-8680-3AFC912BD8A2}"/>
              </a:ext>
            </a:extLst>
          </p:cNvPr>
          <p:cNvSpPr/>
          <p:nvPr/>
        </p:nvSpPr>
        <p:spPr>
          <a:xfrm>
            <a:off x="6885885" y="6201312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ja-JP" altLang="en-US" sz="1400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alibri"/>
                <a:sym typeface="Calibri"/>
              </a:rPr>
              <a:t>袖時計</a:t>
            </a:r>
            <a:endParaRPr sz="1400" dirty="0">
              <a:solidFill>
                <a:schemeClr val="bg2"/>
              </a:solidFill>
              <a:latin typeface="Meiryo UI" panose="020B0604030504040204" pitchFamily="50" charset="-128"/>
              <a:ea typeface="Meiryo UI" panose="020B0604030504040204" pitchFamily="50" charset="-128"/>
              <a:cs typeface="Calibri"/>
              <a:sym typeface="Calibri"/>
            </a:endParaRPr>
          </a:p>
        </p:txBody>
      </p:sp>
      <p:pic>
        <p:nvPicPr>
          <p:cNvPr id="62" name="Picture 10">
            <a:extLst>
              <a:ext uri="{FF2B5EF4-FFF2-40B4-BE49-F238E27FC236}">
                <a16:creationId xmlns:a16="http://schemas.microsoft.com/office/drawing/2014/main" id="{8A7A64B8-FDD5-564E-8091-EDC0CB10D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r="8336"/>
          <a:stretch/>
        </p:blipFill>
        <p:spPr bwMode="auto">
          <a:xfrm>
            <a:off x="6608415" y="3872073"/>
            <a:ext cx="2339758" cy="23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8662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Sample Graph (3 colours)</a:t>
            </a:r>
            <a:endParaRPr lang="en-US" altLang="en-US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1116013" y="1989138"/>
          <a:ext cx="6732587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Chart" r:id="rId4" imgW="8296278" imgH="4609964" progId="MSGraph.Chart.8">
                  <p:embed followColorScheme="full"/>
                </p:oleObj>
              </mc:Choice>
              <mc:Fallback>
                <p:oleObj name="Chart" r:id="rId4" imgW="8296278" imgH="4609964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989138"/>
                        <a:ext cx="6732587" cy="374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accent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Picture slide</a:t>
            </a:r>
            <a:endParaRPr lang="en-US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73225"/>
            <a:ext cx="4027488" cy="4525963"/>
          </a:xfrm>
        </p:spPr>
        <p:txBody>
          <a:bodyPr/>
          <a:lstStyle/>
          <a:p>
            <a:pPr eaLnBrk="1" hangingPunct="1"/>
            <a:r>
              <a:rPr lang="en-GB" altLang="en-US"/>
              <a:t>Bullet 1</a:t>
            </a:r>
          </a:p>
          <a:p>
            <a:pPr eaLnBrk="1" hangingPunct="1"/>
            <a:r>
              <a:rPr lang="en-GB" altLang="en-US"/>
              <a:t>Bullet 2</a:t>
            </a:r>
            <a:endParaRPr lang="en-US" altLang="en-US"/>
          </a:p>
        </p:txBody>
      </p:sp>
      <p:pic>
        <p:nvPicPr>
          <p:cNvPr id="12292" name="Picture 4" descr="IMG_92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1749425"/>
            <a:ext cx="2582862" cy="3213100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Process Flow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731838" y="3279775"/>
            <a:ext cx="1376362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2266950" y="3279775"/>
            <a:ext cx="1376363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776663" y="3279775"/>
            <a:ext cx="1376362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5284788" y="3279775"/>
            <a:ext cx="1376362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6796088" y="3279775"/>
            <a:ext cx="1376362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1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2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400">
                <a:solidFill>
                  <a:schemeClr val="bg2"/>
                </a:solidFill>
                <a:cs typeface="Arial" panose="020B0604020202020204" pitchFamily="34" charset="0"/>
              </a:rPr>
              <a:t>Bullet 3</a:t>
            </a:r>
          </a:p>
          <a:p>
            <a:pPr eaLnBrk="1" hangingPunct="1">
              <a:spcBef>
                <a:spcPct val="0"/>
              </a:spcBef>
            </a:pPr>
            <a:endParaRPr lang="en-GB" altLang="en-US" sz="140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66950" y="1806575"/>
            <a:ext cx="1854200" cy="1270000"/>
          </a:xfrm>
          <a:custGeom>
            <a:avLst/>
            <a:gdLst>
              <a:gd name="T0" fmla="*/ 2147483647 w 1168"/>
              <a:gd name="T1" fmla="*/ 2147483647 h 800"/>
              <a:gd name="T2" fmla="*/ 2147483647 w 1168"/>
              <a:gd name="T3" fmla="*/ 0 h 800"/>
              <a:gd name="T4" fmla="*/ 0 w 1168"/>
              <a:gd name="T5" fmla="*/ 0 h 800"/>
              <a:gd name="T6" fmla="*/ 2147483647 w 1168"/>
              <a:gd name="T7" fmla="*/ 2147483647 h 800"/>
              <a:gd name="T8" fmla="*/ 2147483647 w 1168"/>
              <a:gd name="T9" fmla="*/ 2147483647 h 800"/>
              <a:gd name="T10" fmla="*/ 2147483647 w 1168"/>
              <a:gd name="T11" fmla="*/ 2147483647 h 800"/>
              <a:gd name="T12" fmla="*/ 0 w 1168"/>
              <a:gd name="T13" fmla="*/ 2147483647 h 800"/>
              <a:gd name="T14" fmla="*/ 2147483647 w 1168"/>
              <a:gd name="T15" fmla="*/ 2147483647 h 800"/>
              <a:gd name="T16" fmla="*/ 2147483647 w 1168"/>
              <a:gd name="T17" fmla="*/ 2147483647 h 800"/>
              <a:gd name="T18" fmla="*/ 2147483647 w 1168"/>
              <a:gd name="T19" fmla="*/ 2147483647 h 800"/>
              <a:gd name="T20" fmla="*/ 2147483647 w 1168"/>
              <a:gd name="T21" fmla="*/ 2147483647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>
            <a:off x="731838" y="1806575"/>
            <a:ext cx="1898650" cy="1270000"/>
          </a:xfrm>
          <a:custGeom>
            <a:avLst/>
            <a:gdLst>
              <a:gd name="T0" fmla="*/ 2147483646 w 1196"/>
              <a:gd name="T1" fmla="*/ 2147483646 h 800"/>
              <a:gd name="T2" fmla="*/ 2147483646 w 1196"/>
              <a:gd name="T3" fmla="*/ 0 h 800"/>
              <a:gd name="T4" fmla="*/ 0 w 1196"/>
              <a:gd name="T5" fmla="*/ 0 h 800"/>
              <a:gd name="T6" fmla="*/ 0 w 1196"/>
              <a:gd name="T7" fmla="*/ 2147483646 h 800"/>
              <a:gd name="T8" fmla="*/ 2147483646 w 1196"/>
              <a:gd name="T9" fmla="*/ 2147483646 h 800"/>
              <a:gd name="T10" fmla="*/ 2147483646 w 1196"/>
              <a:gd name="T11" fmla="*/ 2147483646 h 800"/>
              <a:gd name="T12" fmla="*/ 2147483646 w 1196"/>
              <a:gd name="T13" fmla="*/ 2147483646 h 800"/>
              <a:gd name="T14" fmla="*/ 2147483646 w 1196"/>
              <a:gd name="T15" fmla="*/ 2147483646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196" h="800">
                <a:moveTo>
                  <a:pt x="1046" y="204"/>
                </a:moveTo>
                <a:lnTo>
                  <a:pt x="892" y="0"/>
                </a:lnTo>
                <a:lnTo>
                  <a:pt x="0" y="0"/>
                </a:lnTo>
                <a:lnTo>
                  <a:pt x="0" y="800"/>
                </a:lnTo>
                <a:lnTo>
                  <a:pt x="892" y="800"/>
                </a:lnTo>
                <a:lnTo>
                  <a:pt x="1046" y="596"/>
                </a:lnTo>
                <a:lnTo>
                  <a:pt x="1196" y="400"/>
                </a:lnTo>
                <a:lnTo>
                  <a:pt x="1046" y="2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6" name="Freeform 10"/>
          <p:cNvSpPr>
            <a:spLocks/>
          </p:cNvSpPr>
          <p:nvPr/>
        </p:nvSpPr>
        <p:spPr bwMode="auto">
          <a:xfrm>
            <a:off x="3776663" y="1806575"/>
            <a:ext cx="1854200" cy="1270000"/>
          </a:xfrm>
          <a:custGeom>
            <a:avLst/>
            <a:gdLst>
              <a:gd name="T0" fmla="*/ 2147483646 w 1168"/>
              <a:gd name="T1" fmla="*/ 2147483646 h 800"/>
              <a:gd name="T2" fmla="*/ 2147483646 w 1168"/>
              <a:gd name="T3" fmla="*/ 0 h 800"/>
              <a:gd name="T4" fmla="*/ 0 w 1168"/>
              <a:gd name="T5" fmla="*/ 0 h 800"/>
              <a:gd name="T6" fmla="*/ 2147483646 w 1168"/>
              <a:gd name="T7" fmla="*/ 2147483646 h 800"/>
              <a:gd name="T8" fmla="*/ 2147483646 w 1168"/>
              <a:gd name="T9" fmla="*/ 2147483646 h 800"/>
              <a:gd name="T10" fmla="*/ 2147483646 w 1168"/>
              <a:gd name="T11" fmla="*/ 2147483646 h 800"/>
              <a:gd name="T12" fmla="*/ 0 w 1168"/>
              <a:gd name="T13" fmla="*/ 2147483646 h 800"/>
              <a:gd name="T14" fmla="*/ 2147483646 w 1168"/>
              <a:gd name="T15" fmla="*/ 2147483646 h 800"/>
              <a:gd name="T16" fmla="*/ 2147483646 w 1168"/>
              <a:gd name="T17" fmla="*/ 2147483646 h 800"/>
              <a:gd name="T18" fmla="*/ 2147483646 w 1168"/>
              <a:gd name="T19" fmla="*/ 2147483646 h 800"/>
              <a:gd name="T20" fmla="*/ 2147483646 w 1168"/>
              <a:gd name="T21" fmla="*/ 2147483646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3" name="Freeform 11"/>
          <p:cNvSpPr>
            <a:spLocks/>
          </p:cNvSpPr>
          <p:nvPr/>
        </p:nvSpPr>
        <p:spPr bwMode="auto">
          <a:xfrm>
            <a:off x="5284788" y="1806575"/>
            <a:ext cx="1857375" cy="1270000"/>
          </a:xfrm>
          <a:custGeom>
            <a:avLst/>
            <a:gdLst>
              <a:gd name="T0" fmla="*/ 2147483647 w 1170"/>
              <a:gd name="T1" fmla="*/ 2147483647 h 800"/>
              <a:gd name="T2" fmla="*/ 2147483647 w 1170"/>
              <a:gd name="T3" fmla="*/ 0 h 800"/>
              <a:gd name="T4" fmla="*/ 0 w 1170"/>
              <a:gd name="T5" fmla="*/ 0 h 800"/>
              <a:gd name="T6" fmla="*/ 2147483647 w 1170"/>
              <a:gd name="T7" fmla="*/ 2147483647 h 800"/>
              <a:gd name="T8" fmla="*/ 2147483647 w 1170"/>
              <a:gd name="T9" fmla="*/ 2147483647 h 800"/>
              <a:gd name="T10" fmla="*/ 2147483647 w 1170"/>
              <a:gd name="T11" fmla="*/ 2147483647 h 800"/>
              <a:gd name="T12" fmla="*/ 0 w 1170"/>
              <a:gd name="T13" fmla="*/ 2147483647 h 800"/>
              <a:gd name="T14" fmla="*/ 2147483647 w 1170"/>
              <a:gd name="T15" fmla="*/ 2147483647 h 800"/>
              <a:gd name="T16" fmla="*/ 2147483647 w 1170"/>
              <a:gd name="T17" fmla="*/ 2147483647 h 800"/>
              <a:gd name="T18" fmla="*/ 2147483647 w 1170"/>
              <a:gd name="T19" fmla="*/ 2147483647 h 800"/>
              <a:gd name="T20" fmla="*/ 2147483647 w 1170"/>
              <a:gd name="T21" fmla="*/ 2147483647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70" h="800">
                <a:moveTo>
                  <a:pt x="1020" y="204"/>
                </a:moveTo>
                <a:lnTo>
                  <a:pt x="864" y="0"/>
                </a:lnTo>
                <a:lnTo>
                  <a:pt x="0" y="0"/>
                </a:lnTo>
                <a:lnTo>
                  <a:pt x="156" y="204"/>
                </a:lnTo>
                <a:lnTo>
                  <a:pt x="306" y="400"/>
                </a:lnTo>
                <a:lnTo>
                  <a:pt x="156" y="596"/>
                </a:lnTo>
                <a:lnTo>
                  <a:pt x="0" y="800"/>
                </a:lnTo>
                <a:lnTo>
                  <a:pt x="864" y="800"/>
                </a:lnTo>
                <a:lnTo>
                  <a:pt x="1020" y="596"/>
                </a:lnTo>
                <a:lnTo>
                  <a:pt x="1170" y="400"/>
                </a:lnTo>
                <a:lnTo>
                  <a:pt x="1020" y="2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4348" name="Freeform 12"/>
          <p:cNvSpPr>
            <a:spLocks/>
          </p:cNvSpPr>
          <p:nvPr/>
        </p:nvSpPr>
        <p:spPr bwMode="auto">
          <a:xfrm>
            <a:off x="6796088" y="1806575"/>
            <a:ext cx="1854200" cy="1270000"/>
          </a:xfrm>
          <a:custGeom>
            <a:avLst/>
            <a:gdLst>
              <a:gd name="T0" fmla="*/ 2147483646 w 1168"/>
              <a:gd name="T1" fmla="*/ 2147483646 h 800"/>
              <a:gd name="T2" fmla="*/ 2147483646 w 1168"/>
              <a:gd name="T3" fmla="*/ 0 h 800"/>
              <a:gd name="T4" fmla="*/ 0 w 1168"/>
              <a:gd name="T5" fmla="*/ 0 h 800"/>
              <a:gd name="T6" fmla="*/ 2147483646 w 1168"/>
              <a:gd name="T7" fmla="*/ 2147483646 h 800"/>
              <a:gd name="T8" fmla="*/ 2147483646 w 1168"/>
              <a:gd name="T9" fmla="*/ 2147483646 h 800"/>
              <a:gd name="T10" fmla="*/ 2147483646 w 1168"/>
              <a:gd name="T11" fmla="*/ 2147483646 h 800"/>
              <a:gd name="T12" fmla="*/ 0 w 1168"/>
              <a:gd name="T13" fmla="*/ 2147483646 h 800"/>
              <a:gd name="T14" fmla="*/ 2147483646 w 1168"/>
              <a:gd name="T15" fmla="*/ 2147483646 h 800"/>
              <a:gd name="T16" fmla="*/ 2147483646 w 1168"/>
              <a:gd name="T17" fmla="*/ 2147483646 h 800"/>
              <a:gd name="T18" fmla="*/ 2147483646 w 1168"/>
              <a:gd name="T19" fmla="*/ 2147483646 h 800"/>
              <a:gd name="T20" fmla="*/ 2147483646 w 1168"/>
              <a:gd name="T21" fmla="*/ 2147483646 h 8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800">
                <a:moveTo>
                  <a:pt x="1018" y="204"/>
                </a:moveTo>
                <a:lnTo>
                  <a:pt x="864" y="0"/>
                </a:lnTo>
                <a:lnTo>
                  <a:pt x="0" y="0"/>
                </a:lnTo>
                <a:lnTo>
                  <a:pt x="154" y="204"/>
                </a:lnTo>
                <a:lnTo>
                  <a:pt x="304" y="400"/>
                </a:lnTo>
                <a:lnTo>
                  <a:pt x="154" y="596"/>
                </a:lnTo>
                <a:lnTo>
                  <a:pt x="0" y="800"/>
                </a:lnTo>
                <a:lnTo>
                  <a:pt x="864" y="800"/>
                </a:lnTo>
                <a:lnTo>
                  <a:pt x="1018" y="596"/>
                </a:lnTo>
                <a:lnTo>
                  <a:pt x="1168" y="400"/>
                </a:lnTo>
                <a:lnTo>
                  <a:pt x="1018" y="2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916238" y="225901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31875" y="2257425"/>
            <a:ext cx="89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4446588" y="22590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Build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5959475" y="2257425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Test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7366000" y="2259013"/>
            <a:ext cx="1073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cs typeface="Arial" panose="020B0604020202020204" pitchFamily="34" charset="0"/>
              </a:rPr>
              <a:t>Evaluate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Example of a table</a:t>
            </a:r>
            <a:endParaRPr lang="en-US" altLang="en-US"/>
          </a:p>
        </p:txBody>
      </p:sp>
      <p:graphicFrame>
        <p:nvGraphicFramePr>
          <p:cNvPr id="19459" name="Group 3"/>
          <p:cNvGraphicFramePr>
            <a:graphicFrameLocks noGrp="1"/>
          </p:cNvGraphicFramePr>
          <p:nvPr>
            <p:ph type="tbl" idx="1"/>
          </p:nvPr>
        </p:nvGraphicFramePr>
        <p:xfrm>
          <a:off x="1144588" y="1798638"/>
          <a:ext cx="7402512" cy="2959100"/>
        </p:xfrm>
        <a:graphic>
          <a:graphicData uri="http://schemas.openxmlformats.org/drawingml/2006/table">
            <a:tbl>
              <a:tblPr/>
              <a:tblGrid>
                <a:gridCol w="370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Title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Title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410" name="Text Box 29"/>
          <p:cNvSpPr txBox="1">
            <a:spLocks noChangeArrowheads="1"/>
          </p:cNvSpPr>
          <p:nvPr/>
        </p:nvSpPr>
        <p:spPr bwMode="auto">
          <a:xfrm>
            <a:off x="1169988" y="4938713"/>
            <a:ext cx="65293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cs typeface="Arial" panose="020B0604020202020204" pitchFamily="34" charset="0"/>
              </a:rPr>
              <a:t>Note:  </a:t>
            </a:r>
            <a:r>
              <a:rPr lang="en-GB" altLang="en-US" sz="1800">
                <a:cs typeface="Arial" panose="020B0604020202020204" pitchFamily="34" charset="0"/>
              </a:rPr>
              <a:t>PowerPoint does not allow you to have nice default tables - but you can cut and paste this one</a:t>
            </a:r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Examples of default styles</a:t>
            </a:r>
            <a:endParaRPr lang="en-US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62125"/>
            <a:ext cx="4689475" cy="4525963"/>
          </a:xfrm>
          <a:noFill/>
        </p:spPr>
        <p:txBody>
          <a:bodyPr/>
          <a:lstStyle/>
          <a:p>
            <a:pPr eaLnBrk="1" hangingPunct="1"/>
            <a:r>
              <a:rPr lang="en-GB" altLang="en-US" sz="2800"/>
              <a:t>Text and lines are like this</a:t>
            </a:r>
          </a:p>
          <a:p>
            <a:pPr eaLnBrk="1" hangingPunct="1"/>
            <a:r>
              <a:rPr lang="en-GB" altLang="en-US" sz="2800" u="sng">
                <a:solidFill>
                  <a:schemeClr val="hlink"/>
                </a:solidFill>
              </a:rPr>
              <a:t>Hyperlinks like this</a:t>
            </a:r>
          </a:p>
          <a:p>
            <a:pPr eaLnBrk="1" hangingPunct="1"/>
            <a:r>
              <a:rPr lang="en-GB" altLang="en-US" sz="2800" u="sng">
                <a:solidFill>
                  <a:schemeClr val="folHlink"/>
                </a:solidFill>
              </a:rPr>
              <a:t>Visited hyperlinks like this</a:t>
            </a:r>
            <a:endParaRPr lang="en-US" altLang="en-US" sz="2800" u="sng">
              <a:solidFill>
                <a:schemeClr val="folHlink"/>
              </a:solidFill>
            </a:endParaRPr>
          </a:p>
        </p:txBody>
      </p:sp>
      <p:graphicFrame>
        <p:nvGraphicFramePr>
          <p:cNvPr id="21508" name="Group 4"/>
          <p:cNvGraphicFramePr>
            <a:graphicFrameLocks noGrp="1"/>
          </p:cNvGraphicFramePr>
          <p:nvPr>
            <p:ph sz="half" idx="2"/>
          </p:nvPr>
        </p:nvGraphicFramePr>
        <p:xfrm>
          <a:off x="5446713" y="1943100"/>
          <a:ext cx="3171825" cy="1735138"/>
        </p:xfrm>
        <a:graphic>
          <a:graphicData uri="http://schemas.openxmlformats.org/drawingml/2006/table">
            <a:tbl>
              <a:tblPr/>
              <a:tblGrid>
                <a:gridCol w="158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8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Table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1620838" y="4168775"/>
            <a:ext cx="2232025" cy="1368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panose="020B0604020202020204" pitchFamily="34" charset="0"/>
              </a:rPr>
              <a:t>Text box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4500563" y="4168775"/>
            <a:ext cx="2232025" cy="1368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panose="020B0604020202020204" pitchFamily="34" charset="0"/>
              </a:rPr>
              <a:t>Text box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panose="020B0604020202020204" pitchFamily="34" charset="0"/>
              </a:rPr>
              <a:t>With shadow</a:t>
            </a:r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Use of templates</a:t>
            </a:r>
            <a:endParaRPr lang="en-US" altLang="en-US"/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150938" y="1504950"/>
            <a:ext cx="6950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>
                <a:cs typeface="Arial" panose="020B0604020202020204" pitchFamily="34" charset="0"/>
              </a:rPr>
              <a:t>You are free to use these templates for your personal and business presentations.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1150938" y="2933700"/>
            <a:ext cx="3409950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cs typeface="Arial" panose="020B0604020202020204" pitchFamily="34" charset="0"/>
              </a:rPr>
              <a:t>Do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400">
                <a:cs typeface="Arial" panose="020B0604020202020204" pitchFamily="34" charset="0"/>
              </a:rPr>
              <a:t>Use these templates for your presentations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1400">
                <a:cs typeface="Arial" panose="020B0604020202020204" pitchFamily="34" charset="0"/>
              </a:rPr>
              <a:t>Display your presentation on a web site provided that it is not for the purpose of downloading the template.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1400">
                <a:cs typeface="Arial" panose="020B0604020202020204" pitchFamily="34" charset="0"/>
              </a:rPr>
              <a:t>If you like these templates, we would always appreciate a link back to our website.  Many thanks.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en-US" sz="1400">
              <a:cs typeface="Arial" panose="020B0604020202020204" pitchFamily="34" charset="0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4495800" y="2933700"/>
            <a:ext cx="3640138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u="sng">
                <a:cs typeface="Arial" panose="020B0604020202020204" pitchFamily="34" charset="0"/>
              </a:rPr>
              <a:t>Don’t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û"/>
            </a:pPr>
            <a:r>
              <a:rPr lang="en-GB" altLang="en-US" sz="1400">
                <a:cs typeface="Arial" panose="020B0604020202020204" pitchFamily="34" charset="0"/>
              </a:rPr>
              <a:t>Resell or distribute these templates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û"/>
            </a:pPr>
            <a:r>
              <a:rPr lang="en-GB" altLang="en-US" sz="1400">
                <a:cs typeface="Arial" panose="020B0604020202020204" pitchFamily="34" charset="0"/>
              </a:rPr>
              <a:t>Put these templates on a website for download.  This includes uploading them onto file sharing networks like Slideshare, Myspace, Facebook, bit torrent etc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û"/>
            </a:pPr>
            <a:r>
              <a:rPr lang="en-GB" altLang="en-US" sz="1400">
                <a:cs typeface="Arial" panose="020B0604020202020204" pitchFamily="34" charset="0"/>
              </a:rPr>
              <a:t>Pass off any of our created content as your own work</a:t>
            </a:r>
            <a:endParaRPr lang="en-US" altLang="en-US" sz="1400">
              <a:cs typeface="Arial" panose="020B0604020202020204" pitchFamily="34" charset="0"/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042988" y="5216525"/>
            <a:ext cx="7164387" cy="1127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GB" sz="2000" b="1" dirty="0">
                <a:cs typeface="Arial" charset="0"/>
              </a:rPr>
              <a:t>You can find many more free PowerPoint templates on the Presentation Magazine website </a:t>
            </a:r>
            <a:r>
              <a:rPr lang="en-GB" sz="2000" b="1" dirty="0">
                <a:cs typeface="Arial" charset="0"/>
                <a:hlinkClick r:id="rId3"/>
              </a:rPr>
              <a:t>www.presentationmagazine.com</a:t>
            </a:r>
            <a:r>
              <a:rPr lang="en-GB" sz="2000" b="1" dirty="0">
                <a:cs typeface="Arial" charset="0"/>
              </a:rPr>
              <a:t>  </a:t>
            </a:r>
            <a:endParaRPr lang="en-GB" sz="1050" b="1" dirty="0">
              <a:cs typeface="Arial" charset="0"/>
            </a:endParaRPr>
          </a:p>
          <a:p>
            <a:pPr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endParaRPr lang="en-US" sz="1000" b="1" dirty="0">
              <a:cs typeface="Arial" charset="0"/>
            </a:endParaRP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1150938" y="2401888"/>
            <a:ext cx="69262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cs typeface="Arial" panose="020B0604020202020204" pitchFamily="34" charset="0"/>
              </a:rPr>
              <a:t>We have put a lot of work into developing all these templates and retain the copyright in them.  You can use them freely providing that you do not redistribute or sell them.</a:t>
            </a:r>
            <a:endParaRPr lang="en-US" altLang="en-US" sz="140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/>
              <a:t>今日の内容</a:t>
            </a: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44650"/>
            <a:ext cx="8562109" cy="4525963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chemeClr val="bg2"/>
                </a:solidFill>
              </a:rPr>
              <a:t>自己紹介</a:t>
            </a:r>
            <a:endParaRPr lang="en-US" altLang="ja-JP" dirty="0">
              <a:solidFill>
                <a:schemeClr val="bg2"/>
              </a:solidFill>
            </a:endParaRPr>
          </a:p>
          <a:p>
            <a:pPr eaLnBrk="1" hangingPunct="1"/>
            <a:r>
              <a:rPr lang="ja-JP" altLang="en-US">
                <a:solidFill>
                  <a:schemeClr val="bg2"/>
                </a:solidFill>
              </a:rPr>
              <a:t>オリエンテーション</a:t>
            </a:r>
            <a:endParaRPr lang="en-US" altLang="ja-JP" dirty="0">
              <a:solidFill>
                <a:schemeClr val="bg2"/>
              </a:solidFill>
            </a:endParaRPr>
          </a:p>
          <a:p>
            <a:pPr marL="0" indent="0" eaLnBrk="1" hangingPunct="1">
              <a:buNone/>
            </a:pPr>
            <a:r>
              <a:rPr lang="en-US" altLang="en-US" sz="2400" dirty="0">
                <a:solidFill>
                  <a:schemeClr val="bg2"/>
                </a:solidFill>
              </a:rPr>
              <a:t>	</a:t>
            </a:r>
            <a:r>
              <a:rPr lang="en-US" altLang="ja-JP" sz="2400" dirty="0">
                <a:solidFill>
                  <a:schemeClr val="bg2"/>
                </a:solidFill>
              </a:rPr>
              <a:t>-</a:t>
            </a:r>
            <a:r>
              <a:rPr lang="ja-JP" altLang="en-US" sz="2400">
                <a:solidFill>
                  <a:schemeClr val="bg2"/>
                </a:solidFill>
              </a:rPr>
              <a:t>光の性質（直進、レンズ）</a:t>
            </a:r>
            <a:endParaRPr lang="en-US" altLang="ja-JP" sz="2400" dirty="0">
              <a:solidFill>
                <a:schemeClr val="bg2"/>
              </a:solidFill>
            </a:endParaRPr>
          </a:p>
          <a:p>
            <a:pPr marL="0" indent="0" eaLnBrk="1" hangingPunct="1">
              <a:buNone/>
            </a:pPr>
            <a:r>
              <a:rPr lang="en-US" altLang="en-US" sz="2400" dirty="0">
                <a:solidFill>
                  <a:schemeClr val="bg2"/>
                </a:solidFill>
              </a:rPr>
              <a:t>	</a:t>
            </a:r>
            <a:r>
              <a:rPr lang="en-US" altLang="ja-JP" sz="2400" dirty="0">
                <a:solidFill>
                  <a:schemeClr val="bg2"/>
                </a:solidFill>
              </a:rPr>
              <a:t>-</a:t>
            </a:r>
            <a:r>
              <a:rPr lang="ja-JP" altLang="en-US" sz="2400">
                <a:solidFill>
                  <a:schemeClr val="bg2"/>
                </a:solidFill>
              </a:rPr>
              <a:t>光通信の基礎</a:t>
            </a:r>
            <a:endParaRPr lang="en-US" altLang="en-US" sz="2400" dirty="0">
              <a:solidFill>
                <a:schemeClr val="bg2"/>
              </a:solidFill>
            </a:endParaRPr>
          </a:p>
          <a:p>
            <a:pPr eaLnBrk="1" hangingPunct="1"/>
            <a:r>
              <a:rPr lang="ja-JP" altLang="en-US">
                <a:solidFill>
                  <a:schemeClr val="bg2"/>
                </a:solidFill>
              </a:rPr>
              <a:t>作る</a:t>
            </a:r>
            <a:r>
              <a:rPr lang="en-US" altLang="ja-JP" dirty="0">
                <a:solidFill>
                  <a:schemeClr val="bg2"/>
                </a:solidFill>
              </a:rPr>
              <a:t>(</a:t>
            </a:r>
            <a:r>
              <a:rPr lang="ja-JP" altLang="en-US">
                <a:solidFill>
                  <a:schemeClr val="bg2"/>
                </a:solidFill>
              </a:rPr>
              <a:t>光呪文の杖をつくってみよう</a:t>
            </a:r>
            <a:r>
              <a:rPr lang="en-US" altLang="ja-JP" dirty="0">
                <a:solidFill>
                  <a:schemeClr val="bg2"/>
                </a:solidFill>
              </a:rPr>
              <a:t>)</a:t>
            </a:r>
          </a:p>
          <a:p>
            <a:pPr eaLnBrk="1" hangingPunct="1"/>
            <a:r>
              <a:rPr lang="ja-JP" altLang="en-US">
                <a:solidFill>
                  <a:schemeClr val="bg2"/>
                </a:solidFill>
              </a:rPr>
              <a:t>動かす</a:t>
            </a:r>
            <a:r>
              <a:rPr lang="en-US" altLang="ja-JP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プログラミングで光呪文を送ってみよう）</a:t>
            </a:r>
            <a:endParaRPr lang="en-US" altLang="ja-JP" dirty="0">
              <a:solidFill>
                <a:schemeClr val="bg2"/>
              </a:solidFill>
            </a:endParaRPr>
          </a:p>
          <a:p>
            <a:pPr eaLnBrk="1" hangingPunct="1"/>
            <a:r>
              <a:rPr lang="ja-JP" altLang="en-US">
                <a:solidFill>
                  <a:schemeClr val="bg2"/>
                </a:solidFill>
              </a:rPr>
              <a:t>考える</a:t>
            </a:r>
            <a:r>
              <a:rPr lang="en-US" altLang="ja-JP" dirty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プログラミングでゲーム）</a:t>
            </a:r>
            <a:endParaRPr lang="en-US" altLang="ja-JP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815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908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オリエンテーション</a:t>
            </a: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4650"/>
            <a:ext cx="8229600" cy="4525963"/>
          </a:xfrm>
        </p:spPr>
        <p:txBody>
          <a:bodyPr/>
          <a:lstStyle/>
          <a:p>
            <a:pPr eaLnBrk="1" hangingPunct="1"/>
            <a:r>
              <a:rPr lang="ja-JP" altLang="en-US" dirty="0"/>
              <a:t>光の性質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光は広がる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レンズの効果</a:t>
            </a:r>
            <a:endParaRPr lang="en-US" altLang="ja-JP" dirty="0"/>
          </a:p>
          <a:p>
            <a:pPr eaLnBrk="1" hangingPunct="1"/>
            <a:r>
              <a:rPr lang="ja-JP" altLang="en-US" dirty="0"/>
              <a:t>光通信の基礎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点滅</a:t>
            </a:r>
            <a:endParaRPr lang="en-US" altLang="ja-JP" dirty="0"/>
          </a:p>
          <a:p>
            <a:pPr lvl="1" eaLnBrk="1" hangingPunct="1"/>
            <a:r>
              <a:rPr lang="ja-JP" altLang="en-US" dirty="0"/>
              <a:t>モールス信号</a:t>
            </a:r>
            <a:endParaRPr lang="en-US" altLang="ja-JP" dirty="0"/>
          </a:p>
          <a:p>
            <a:pPr eaLnBrk="1" hangingPunct="1"/>
            <a:endParaRPr lang="en-US" altLang="ja-JP" dirty="0"/>
          </a:p>
          <a:p>
            <a:pPr eaLnBrk="1" hangingPunct="1"/>
            <a:endParaRPr lang="en-US" altLang="ja-JP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735275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Custom 210">
      <a:dk1>
        <a:srgbClr val="FDFCF8"/>
      </a:dk1>
      <a:lt1>
        <a:srgbClr val="9EB2B9"/>
      </a:lt1>
      <a:dk2>
        <a:srgbClr val="000000"/>
      </a:dk2>
      <a:lt2>
        <a:srgbClr val="0C1217"/>
      </a:lt2>
      <a:accent1>
        <a:srgbClr val="F64032"/>
      </a:accent1>
      <a:accent2>
        <a:srgbClr val="88719D"/>
      </a:accent2>
      <a:accent3>
        <a:srgbClr val="FAC249"/>
      </a:accent3>
      <a:accent4>
        <a:srgbClr val="81FFFF"/>
      </a:accent4>
      <a:accent5>
        <a:srgbClr val="FFFFFF"/>
      </a:accent5>
      <a:accent6>
        <a:srgbClr val="FFFFFF"/>
      </a:accent6>
      <a:hlink>
        <a:srgbClr val="FB6D3B"/>
      </a:hlink>
      <a:folHlink>
        <a:srgbClr val="99E0C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Words>1737</Words>
  <Application>Microsoft Macintosh PowerPoint</Application>
  <PresentationFormat>画面に合わせる (4:3)</PresentationFormat>
  <Paragraphs>462</Paragraphs>
  <Slides>75</Slides>
  <Notes>53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75</vt:i4>
      </vt:variant>
    </vt:vector>
  </HeadingPairs>
  <TitlesOfParts>
    <vt:vector size="85" baseType="lpstr">
      <vt:lpstr>Meiryo UI</vt:lpstr>
      <vt:lpstr>ＭＳ Ｐゴシック</vt:lpstr>
      <vt:lpstr>Noto Sans Symbols</vt:lpstr>
      <vt:lpstr>メイリオ</vt:lpstr>
      <vt:lpstr>メイリオ</vt:lpstr>
      <vt:lpstr>Arial</vt:lpstr>
      <vt:lpstr>Calibri</vt:lpstr>
      <vt:lpstr>Wingdings</vt:lpstr>
      <vt:lpstr>Default Design</vt:lpstr>
      <vt:lpstr>Chart</vt:lpstr>
      <vt:lpstr>とどけ！光呪文の杖！</vt:lpstr>
      <vt:lpstr>先生の紹介</vt:lpstr>
      <vt:lpstr> hanabusa Lab.の紹介</vt:lpstr>
      <vt:lpstr>これまでのワークショップの様子</vt:lpstr>
      <vt:lpstr>自己紹介(あいはら先生)</vt:lpstr>
      <vt:lpstr>自己紹介(えぐち先生)</vt:lpstr>
      <vt:lpstr>自己紹介 (ふじむら先生)</vt:lpstr>
      <vt:lpstr>今日の内容</vt:lpstr>
      <vt:lpstr>オリエンテーション</vt:lpstr>
      <vt:lpstr>光のとくちょう</vt:lpstr>
      <vt:lpstr>光はひろがる</vt:lpstr>
      <vt:lpstr>光はひろがる</vt:lpstr>
      <vt:lpstr>光はひろがる</vt:lpstr>
      <vt:lpstr>どうやったらとおくにとどく？</vt:lpstr>
      <vt:lpstr>どうやったらとおくにとどく？</vt:lpstr>
      <vt:lpstr>レンズのとくちょう</vt:lpstr>
      <vt:lpstr>レンズのとくちょう</vt:lpstr>
      <vt:lpstr>レンズのとくちょう</vt:lpstr>
      <vt:lpstr>レンズのとくちょう</vt:lpstr>
      <vt:lpstr>レンズのとくちょう</vt:lpstr>
      <vt:lpstr>光でキモチはとどく？</vt:lpstr>
      <vt:lpstr>光ができること</vt:lpstr>
      <vt:lpstr>光のてんめつで伝えるメッセージ</vt:lpstr>
      <vt:lpstr>モールス信号</vt:lpstr>
      <vt:lpstr>身近にあるもの</vt:lpstr>
      <vt:lpstr>作るパートへ</vt:lpstr>
      <vt:lpstr>1. 部品の確認</vt:lpstr>
      <vt:lpstr>2. 部品の確認(小物)</vt:lpstr>
      <vt:lpstr>3. micro:bitへのネジの取り付け</vt:lpstr>
      <vt:lpstr>4. micro:bitへのネジの取り付け</vt:lpstr>
      <vt:lpstr>5. micro:bitへの基板の取り付け</vt:lpstr>
      <vt:lpstr>6. micro:bitへの基板の取り付け</vt:lpstr>
      <vt:lpstr>7. micro:bitへの基板の取り付け</vt:lpstr>
      <vt:lpstr>8. micro:bitを板に取り付け</vt:lpstr>
      <vt:lpstr>9. micro:bitを板に取り付け</vt:lpstr>
      <vt:lpstr>10. 杖の先部の作成</vt:lpstr>
      <vt:lpstr>11. 杖の先部の作成</vt:lpstr>
      <vt:lpstr>12. 杖の先部とベースの取り付け</vt:lpstr>
      <vt:lpstr>13. 杖の先部とベースの取り付け</vt:lpstr>
      <vt:lpstr>14. micro:bitユニットとベースの取り付け</vt:lpstr>
      <vt:lpstr>15. micro:bitユニットとベースの取り付け</vt:lpstr>
      <vt:lpstr>16. 電池ボックスの準備</vt:lpstr>
      <vt:lpstr>17. 電池ボックスの準備</vt:lpstr>
      <vt:lpstr>18. 電池ボックスの準備</vt:lpstr>
      <vt:lpstr>19. 虫メガネの取り付け</vt:lpstr>
      <vt:lpstr>20. 完成!!</vt:lpstr>
      <vt:lpstr>動かすパートへ</vt:lpstr>
      <vt:lpstr>プログラミングで信号を送ってみよう</vt:lpstr>
      <vt:lpstr>マイクロビットをつかったプログラミング</vt:lpstr>
      <vt:lpstr>マイクロビットのボタン・センサー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マイクロビットをつかったプログラミング</vt:lpstr>
      <vt:lpstr>じっさいに光信号 を送ってみよう！</vt:lpstr>
      <vt:lpstr>やってみてどうだった？</vt:lpstr>
      <vt:lpstr>やってみてどうだった？</vt:lpstr>
      <vt:lpstr>やってみてどうだった？</vt:lpstr>
      <vt:lpstr>受光器に光をあててみよう</vt:lpstr>
      <vt:lpstr>受光器に光をあててみよう</vt:lpstr>
      <vt:lpstr>やってみよう！</vt:lpstr>
      <vt:lpstr>自分で文字を送ってみよう！</vt:lpstr>
      <vt:lpstr>いろいろな言葉で話させてみよう</vt:lpstr>
      <vt:lpstr>文字バトルゲームしよう！ルールせつめい</vt:lpstr>
      <vt:lpstr>受光器に光をあててみよう</vt:lpstr>
      <vt:lpstr>文字バトルゲームしよう！</vt:lpstr>
      <vt:lpstr>文字バトルゲームしよう！　れんしゅう</vt:lpstr>
      <vt:lpstr>Colour scheme</vt:lpstr>
      <vt:lpstr>Sample Graph (3 colours)</vt:lpstr>
      <vt:lpstr>Picture slide</vt:lpstr>
      <vt:lpstr>Process Flow</vt:lpstr>
      <vt:lpstr>Example of a table</vt:lpstr>
      <vt:lpstr>Examples of default styles</vt:lpstr>
      <vt:lpstr>Use of templates</vt:lpstr>
    </vt:vector>
  </TitlesOfParts>
  <Company>Clearly Presented Ltd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Rainbow Motion Blur PowerPoint Template</dc:title>
  <dc:creator>Presentation Magazine</dc:creator>
  <cp:lastModifiedBy>Sentaro Aihara</cp:lastModifiedBy>
  <cp:revision>41</cp:revision>
  <dcterms:created xsi:type="dcterms:W3CDTF">2009-11-03T13:35:13Z</dcterms:created>
  <dcterms:modified xsi:type="dcterms:W3CDTF">2022-07-20T10:37:36Z</dcterms:modified>
</cp:coreProperties>
</file>